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3"/>
  </p:sldMasterIdLst>
  <p:notesMasterIdLst>
    <p:notesMasterId r:id="rId5"/>
  </p:notesMasterIdLst>
  <p:sldIdLst>
    <p:sldId id="256" r:id="rId4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7" r:id="rId14"/>
  </p:sldIdLst>
  <p:sldSz cx="14630400" cy="8229600"/>
  <p:notesSz cx="8229600" cy="14630400"/>
  <p:embeddedFontLst>
    <p:embeddedFont>
      <p:font typeface="Instrument Sans Medium" pitchFamily="34" charset="0"/>
      <p:regular r:id="rId18"/>
    </p:embeddedFont>
    <p:embeddedFont>
      <p:font typeface="Instrument Sans Medium" pitchFamily="34" charset="-122"/>
      <p:regular r:id="rId19"/>
    </p:embeddedFont>
    <p:embeddedFont>
      <p:font typeface="Instrument Sans Medium" pitchFamily="34" charset="-120"/>
      <p:regular r:id="rId20"/>
    </p:embeddedFont>
    <p:embeddedFont>
      <p:font typeface="Open Sans" pitchFamily="34" charset="0"/>
      <p:bold r:id="rId21"/>
    </p:embeddedFont>
    <p:embeddedFont>
      <p:font typeface="Open Sans" pitchFamily="34" charset="-122"/>
      <p:bold r:id="rId22"/>
    </p:embeddedFont>
    <p:embeddedFont>
      <p:font typeface="Open Sans" pitchFamily="34" charset="-120"/>
      <p:bold r:id="rId23"/>
    </p:embeddedFont>
    <p:embeddedFont>
      <p:font typeface="Calibri" panose="020F0502020204030204" charset="0"/>
      <p:regular r:id="rId24"/>
      <p:bold r:id="rId25"/>
      <p:italic r:id="rId26"/>
      <p:boldItalic r:id="rId2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7" Type="http://schemas.openxmlformats.org/officeDocument/2006/relationships/font" Target="fonts/font10.fntdata"/><Relationship Id="rId26" Type="http://schemas.openxmlformats.org/officeDocument/2006/relationships/font" Target="fonts/font9.fntdata"/><Relationship Id="rId25" Type="http://schemas.openxmlformats.org/officeDocument/2006/relationships/font" Target="fonts/font8.fntdata"/><Relationship Id="rId24" Type="http://schemas.openxmlformats.org/officeDocument/2006/relationships/font" Target="fonts/font7.fntdata"/><Relationship Id="rId23" Type="http://schemas.openxmlformats.org/officeDocument/2006/relationships/font" Target="fonts/font6.fntdata"/><Relationship Id="rId22" Type="http://schemas.openxmlformats.org/officeDocument/2006/relationships/font" Target="fonts/font5.fntdata"/><Relationship Id="rId21" Type="http://schemas.openxmlformats.org/officeDocument/2006/relationships/font" Target="fonts/font4.fntdata"/><Relationship Id="rId20" Type="http://schemas.openxmlformats.org/officeDocument/2006/relationships/font" Target="fonts/font3.fntdata"/><Relationship Id="rId2" Type="http://schemas.openxmlformats.org/officeDocument/2006/relationships/theme" Target="theme/theme1.xml"/><Relationship Id="rId19" Type="http://schemas.openxmlformats.org/officeDocument/2006/relationships/font" Target="fonts/font2.fntdata"/><Relationship Id="rId18" Type="http://schemas.openxmlformats.org/officeDocument/2006/relationships/font" Target="fonts/font1.fntdata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F1F1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F1F1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F1F1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F1F1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F1F1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F1F1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F1F1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F1F1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F1F1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F1F1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F1F1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F1F1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F1F1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F1F1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F1F1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F1F1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F1F1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F1F1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F1F1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F1F1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png"/><Relationship Id="rId8" Type="http://schemas.openxmlformats.org/officeDocument/2006/relationships/image" Target="../media/image11.png"/><Relationship Id="rId7" Type="http://schemas.openxmlformats.org/officeDocument/2006/relationships/image" Target="../media/image10.png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2" Type="http://schemas.openxmlformats.org/officeDocument/2006/relationships/notesSlide" Target="../notesSlides/notesSlide3.xml"/><Relationship Id="rId11" Type="http://schemas.openxmlformats.org/officeDocument/2006/relationships/slideLayout" Target="../slideLayouts/slideLayout5.xml"/><Relationship Id="rId10" Type="http://schemas.openxmlformats.org/officeDocument/2006/relationships/image" Target="../media/image13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2" Type="http://schemas.openxmlformats.org/officeDocument/2006/relationships/notesSlide" Target="../notesSlides/notesSlide6.xml"/><Relationship Id="rId11" Type="http://schemas.openxmlformats.org/officeDocument/2006/relationships/slideLayout" Target="../slideLayouts/slideLayout8.xml"/><Relationship Id="rId10" Type="http://schemas.openxmlformats.org/officeDocument/2006/relationships/image" Target="../media/image15.png"/><Relationship Id="rId1" Type="http://schemas.openxmlformats.org/officeDocument/2006/relationships/tags" Target="../tags/tag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11.xml"/><Relationship Id="rId4" Type="http://schemas.openxmlformats.org/officeDocument/2006/relationships/image" Target="../media/image21.png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654016"/>
            <a:ext cx="7556421" cy="212633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EFEFE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1.1 Conceptos Fundamentales en Ingeniería de Software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4120515"/>
            <a:ext cx="7556421" cy="113395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rgbClr val="FEFEFE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Reflexiona, conecta e integra el conocimiento</a:t>
            </a:r>
            <a:endParaRPr lang="en-US" sz="3550" dirty="0"/>
          </a:p>
        </p:txBody>
      </p:sp>
      <p:sp>
        <p:nvSpPr>
          <p:cNvPr id="5" name="Text 2"/>
          <p:cNvSpPr/>
          <p:nvPr/>
        </p:nvSpPr>
        <p:spPr>
          <a:xfrm>
            <a:off x="6280190" y="5594628"/>
            <a:ext cx="7556421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Materia: Ingeniería de Software</a:t>
            </a:r>
            <a:r>
              <a:rPr lang="es-MX" altLang="en-US" sz="17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/ Lic. Guadalupe Flores Díaz</a:t>
            </a:r>
            <a:endParaRPr lang="es-MX" altLang="en-US" sz="1750" dirty="0">
              <a:solidFill>
                <a:srgbClr val="BFBFBF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6280190" y="6212681"/>
            <a:ext cx="7556421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Semestre 6</a:t>
            </a:r>
            <a:endParaRPr lang="en-US" sz="1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654016"/>
            <a:ext cx="7556421" cy="212633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EFEFE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1.1 Conceptos Fundamentales en Ingeniería de Software</a:t>
            </a:r>
            <a:r>
              <a:rPr lang="es-MX" altLang="en-US" sz="4450" dirty="0">
                <a:solidFill>
                  <a:srgbClr val="FEFEFE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. Actividad 1</a:t>
            </a:r>
            <a:endParaRPr lang="es-MX" altLang="en-US" sz="4450" dirty="0">
              <a:solidFill>
                <a:srgbClr val="FEFEFE"/>
              </a:solidFill>
              <a:latin typeface="Instrument Sans Medium" pitchFamily="34" charset="0"/>
              <a:ea typeface="Instrument Sans Medium" pitchFamily="34" charset="-122"/>
              <a:cs typeface="Instrument Sans Medium" pitchFamily="34" charset="-120"/>
            </a:endParaRPr>
          </a:p>
        </p:txBody>
      </p:sp>
      <p:sp>
        <p:nvSpPr>
          <p:cNvPr id="4" name="Text 1"/>
          <p:cNvSpPr/>
          <p:nvPr/>
        </p:nvSpPr>
        <p:spPr>
          <a:xfrm>
            <a:off x="6280190" y="4120515"/>
            <a:ext cx="7556421" cy="113395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s-MX" altLang="en-US" sz="3550" dirty="0">
                <a:solidFill>
                  <a:srgbClr val="FEFEFE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Mapa Conceptual</a:t>
            </a:r>
            <a:endParaRPr lang="es-MX" altLang="en-US" sz="3550" dirty="0">
              <a:solidFill>
                <a:srgbClr val="FEFEFE"/>
              </a:solidFill>
              <a:latin typeface="Instrument Sans Medium" pitchFamily="34" charset="0"/>
              <a:ea typeface="Instrument Sans Medium" pitchFamily="34" charset="-122"/>
              <a:cs typeface="Instrument Sans Medium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280190" y="5594628"/>
            <a:ext cx="7556421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Materia: Ingeniería de Software</a:t>
            </a:r>
            <a:r>
              <a:rPr lang="es-MX" altLang="en-US" sz="17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/ Lic. Guadalupe Flores Díaz</a:t>
            </a:r>
            <a:endParaRPr lang="es-MX" altLang="en-US" sz="1750" dirty="0">
              <a:solidFill>
                <a:srgbClr val="BFBFBF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6280190" y="6212681"/>
            <a:ext cx="7556421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Semestre 6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80098" y="612934"/>
            <a:ext cx="8806220" cy="69651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450"/>
              </a:lnSpc>
              <a:buNone/>
            </a:pPr>
            <a:r>
              <a:rPr lang="en-US" sz="4350" dirty="0">
                <a:solidFill>
                  <a:srgbClr val="FEFEFE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¿Qué es la Ingeniería de Software?</a:t>
            </a:r>
            <a:endParaRPr lang="en-US" sz="4350" dirty="0"/>
          </a:p>
        </p:txBody>
      </p:sp>
      <p:sp>
        <p:nvSpPr>
          <p:cNvPr id="3" name="Text 1"/>
          <p:cNvSpPr/>
          <p:nvPr/>
        </p:nvSpPr>
        <p:spPr>
          <a:xfrm>
            <a:off x="780098" y="1844278"/>
            <a:ext cx="6943844" cy="106977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La Ingeniería de Software es una </a:t>
            </a:r>
            <a:r>
              <a:rPr lang="en-US" sz="1750" b="1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disciplina que aplica principios de ingeniería</a:t>
            </a:r>
            <a:r>
              <a:rPr lang="en-US" sz="17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métodos sistemáticos y herramientas especializadas para desarrollar software de alta calidad.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780098" y="3114556"/>
            <a:ext cx="6943844" cy="71318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Va </a:t>
            </a:r>
            <a:r>
              <a:rPr lang="en-US" sz="1750" b="1" dirty="0">
                <a:solidFill>
                  <a:srgbClr val="F5F54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mucho más allá de programar</a:t>
            </a:r>
            <a:r>
              <a:rPr lang="en-US" sz="17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: abarca todo el ciclo de vida del software, incluyendo: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80098" y="4028242"/>
            <a:ext cx="6943844" cy="3565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00"/>
              </a:lnSpc>
              <a:buSzPct val="100000"/>
              <a:buChar char="•"/>
            </a:pPr>
            <a:r>
              <a:rPr lang="en-US" sz="17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Planificación estratégica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780098" y="4462820"/>
            <a:ext cx="6943844" cy="3565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00"/>
              </a:lnSpc>
              <a:buSzPct val="100000"/>
              <a:buChar char="•"/>
            </a:pPr>
            <a:r>
              <a:rPr lang="en-US" sz="17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Análisis y gestión de requisitos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780098" y="4897398"/>
            <a:ext cx="6943844" cy="3565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00"/>
              </a:lnSpc>
              <a:buSzPct val="100000"/>
              <a:buChar char="•"/>
            </a:pPr>
            <a:r>
              <a:rPr lang="en-US" sz="17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Diseño arquitectónico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780098" y="5331976"/>
            <a:ext cx="6943844" cy="3565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00"/>
              </a:lnSpc>
              <a:buSzPct val="100000"/>
              <a:buChar char="•"/>
            </a:pPr>
            <a:r>
              <a:rPr lang="en-US" sz="17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Implementación y codificación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780098" y="5766554"/>
            <a:ext cx="6943844" cy="3565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00"/>
              </a:lnSpc>
              <a:buSzPct val="100000"/>
              <a:buChar char="•"/>
            </a:pPr>
            <a:r>
              <a:rPr lang="en-US" sz="17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Verificación y validación</a:t>
            </a:r>
            <a:endParaRPr lang="en-US" sz="1750" dirty="0"/>
          </a:p>
        </p:txBody>
      </p:sp>
      <p:sp>
        <p:nvSpPr>
          <p:cNvPr id="10" name="Text 8"/>
          <p:cNvSpPr/>
          <p:nvPr/>
        </p:nvSpPr>
        <p:spPr>
          <a:xfrm>
            <a:off x="780098" y="6201132"/>
            <a:ext cx="6943844" cy="3565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00"/>
              </a:lnSpc>
              <a:buSzPct val="100000"/>
              <a:buChar char="•"/>
            </a:pPr>
            <a:r>
              <a:rPr lang="en-US" sz="17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Mantenimiento y evolución</a:t>
            </a:r>
            <a:endParaRPr lang="en-US" sz="1750" dirty="0"/>
          </a:p>
        </p:txBody>
      </p:sp>
      <p:sp>
        <p:nvSpPr>
          <p:cNvPr id="11" name="Text 9"/>
          <p:cNvSpPr/>
          <p:nvPr/>
        </p:nvSpPr>
        <p:spPr>
          <a:xfrm>
            <a:off x="780098" y="6635710"/>
            <a:ext cx="6943844" cy="3565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00"/>
              </a:lnSpc>
              <a:buSzPct val="100000"/>
              <a:buChar char="•"/>
            </a:pPr>
            <a:r>
              <a:rPr lang="en-US" sz="17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Gestión de equipos y recursos</a:t>
            </a:r>
            <a:endParaRPr lang="en-US" sz="1750" dirty="0"/>
          </a:p>
        </p:txBody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75439" y="1894523"/>
            <a:ext cx="5582364" cy="558236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697111"/>
            <a:ext cx="6863834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EFEFE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Ciclo de Vida del Software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1857256" y="2248614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BFBFBF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Análisis de requisitos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2739033"/>
            <a:ext cx="3898702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Identificación y documentación de las necesidades del cliente y usuarios.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32653" y="1922978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3492" y="2845832"/>
            <a:ext cx="339328" cy="4242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37790" y="1859518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BFBFBF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Diseño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937790" y="2349937"/>
            <a:ext cx="3898821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Definición de la arquitectura, interfaces y componentes del sistema.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1922978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3010" y="2581156"/>
            <a:ext cx="339328" cy="42422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0051256" y="3778806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BFBFBF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Implementación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10051256" y="4269224"/>
            <a:ext cx="3785354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Codificación de los componentes según las especificaciones.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1922978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19423" y="4267914"/>
            <a:ext cx="339328" cy="424220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9937790" y="5335191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BFBFBF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Pruebas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9937790" y="5825609"/>
            <a:ext cx="389882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Verificación del funcionamiento y detección de errores.</a:t>
            </a:r>
            <a:endParaRPr lang="en-US" sz="175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1922978"/>
            <a:ext cx="4564975" cy="4564975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70564" y="5574983"/>
            <a:ext cx="339328" cy="424220"/>
          </a:xfrm>
          <a:prstGeom prst="rect">
            <a:avLst/>
          </a:prstGeom>
        </p:spPr>
      </p:pic>
      <p:sp>
        <p:nvSpPr>
          <p:cNvPr id="19" name="Text 9"/>
          <p:cNvSpPr/>
          <p:nvPr/>
        </p:nvSpPr>
        <p:spPr>
          <a:xfrm>
            <a:off x="1857256" y="4946094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BFBFBF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Mantenimiento</a:t>
            </a:r>
            <a:endParaRPr lang="en-US" sz="2200" dirty="0"/>
          </a:p>
        </p:txBody>
      </p:sp>
      <p:sp>
        <p:nvSpPr>
          <p:cNvPr id="20" name="Text 10"/>
          <p:cNvSpPr/>
          <p:nvPr/>
        </p:nvSpPr>
        <p:spPr>
          <a:xfrm>
            <a:off x="793790" y="5436513"/>
            <a:ext cx="3898702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Corrección, adaptación y mejora continua del software.</a:t>
            </a:r>
            <a:endParaRPr lang="en-US" sz="1750" dirty="0"/>
          </a:p>
        </p:txBody>
      </p:sp>
      <p:pic>
        <p:nvPicPr>
          <p:cNvPr id="21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1922978"/>
            <a:ext cx="4564975" cy="4564975"/>
          </a:xfrm>
          <a:prstGeom prst="rect">
            <a:avLst/>
          </a:prstGeom>
        </p:spPr>
      </p:pic>
      <p:pic>
        <p:nvPicPr>
          <p:cNvPr id="22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0595" y="4696182"/>
            <a:ext cx="339328" cy="424220"/>
          </a:xfrm>
          <a:prstGeom prst="rect">
            <a:avLst/>
          </a:prstGeom>
        </p:spPr>
      </p:pic>
      <p:sp>
        <p:nvSpPr>
          <p:cNvPr id="23" name="Text 11"/>
          <p:cNvSpPr/>
          <p:nvPr/>
        </p:nvSpPr>
        <p:spPr>
          <a:xfrm>
            <a:off x="793790" y="6806565"/>
            <a:ext cx="1304282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La </a:t>
            </a:r>
            <a:r>
              <a:rPr lang="en-US" sz="1750" b="1" dirty="0">
                <a:solidFill>
                  <a:srgbClr val="F5F54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importancia</a:t>
            </a:r>
            <a:r>
              <a:rPr lang="en-US" sz="17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de este ciclo radica en que proporciona </a:t>
            </a:r>
            <a:r>
              <a:rPr lang="en-US" sz="1750" b="1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orden, control y garantía de calidad</a:t>
            </a:r>
            <a:r>
              <a:rPr lang="en-US" sz="17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durante todo el proceso de desarrollo.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240994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147774"/>
            <a:ext cx="5003363" cy="60245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4700"/>
              </a:lnSpc>
              <a:buNone/>
            </a:pPr>
            <a:r>
              <a:rPr lang="en-US" sz="3750" dirty="0">
                <a:solidFill>
                  <a:srgbClr val="FEFEFE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Modelos de Desarrollo</a:t>
            </a:r>
            <a:endParaRPr lang="en-US" sz="3750" dirty="0"/>
          </a:p>
        </p:txBody>
      </p:sp>
      <p:sp>
        <p:nvSpPr>
          <p:cNvPr id="4" name="Shape 1"/>
          <p:cNvSpPr/>
          <p:nvPr/>
        </p:nvSpPr>
        <p:spPr>
          <a:xfrm>
            <a:off x="793790" y="4039433"/>
            <a:ext cx="4219099" cy="3452336"/>
          </a:xfrm>
          <a:prstGeom prst="roundRect">
            <a:avLst>
              <a:gd name="adj" fmla="val 13403"/>
            </a:avLst>
          </a:prstGeom>
          <a:solidFill>
            <a:srgbClr val="3E3E3E"/>
          </a:solidFill>
        </p:spPr>
      </p:sp>
      <p:sp>
        <p:nvSpPr>
          <p:cNvPr id="5" name="Text 2"/>
          <p:cNvSpPr/>
          <p:nvPr/>
        </p:nvSpPr>
        <p:spPr>
          <a:xfrm>
            <a:off x="986552" y="4232196"/>
            <a:ext cx="2409944" cy="30122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dirty="0">
                <a:solidFill>
                  <a:srgbClr val="BFBFBF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Modelo en Cascada</a:t>
            </a:r>
            <a:endParaRPr lang="en-US" sz="1850" dirty="0"/>
          </a:p>
        </p:txBody>
      </p:sp>
      <p:sp>
        <p:nvSpPr>
          <p:cNvPr id="6" name="Text 3"/>
          <p:cNvSpPr/>
          <p:nvPr/>
        </p:nvSpPr>
        <p:spPr>
          <a:xfrm>
            <a:off x="986552" y="4649033"/>
            <a:ext cx="3833574" cy="123348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Enfoque </a:t>
            </a:r>
            <a:r>
              <a:rPr lang="en-US" sz="1500" b="1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secuencial y lineal</a:t>
            </a:r>
            <a:r>
              <a:rPr lang="en-US" sz="15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donde cada fase debe completarse antes de iniciar la siguiente. Ideal para proyectos con requisitos estables y bien definidos.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986552" y="5998131"/>
            <a:ext cx="3833574" cy="30837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400"/>
              </a:lnSpc>
              <a:buSzPct val="100000"/>
              <a:buChar char="•"/>
            </a:pPr>
            <a:r>
              <a:rPr lang="en-US" sz="15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Ventaja: Fácil de entender y gestionar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986552" y="6373892"/>
            <a:ext cx="3833574" cy="61674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400"/>
              </a:lnSpc>
              <a:buSzPct val="100000"/>
              <a:buChar char="•"/>
            </a:pPr>
            <a:r>
              <a:rPr lang="en-US" sz="15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Desventaja: Poca flexibilidad ante cambios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5205651" y="4039433"/>
            <a:ext cx="4219099" cy="3452336"/>
          </a:xfrm>
          <a:prstGeom prst="roundRect">
            <a:avLst>
              <a:gd name="adj" fmla="val 13403"/>
            </a:avLst>
          </a:prstGeom>
          <a:solidFill>
            <a:srgbClr val="3E3E3E"/>
          </a:solidFill>
        </p:spPr>
      </p:sp>
      <p:sp>
        <p:nvSpPr>
          <p:cNvPr id="10" name="Text 7"/>
          <p:cNvSpPr/>
          <p:nvPr/>
        </p:nvSpPr>
        <p:spPr>
          <a:xfrm>
            <a:off x="5398413" y="4232196"/>
            <a:ext cx="2409944" cy="30122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dirty="0">
                <a:solidFill>
                  <a:srgbClr val="BFBFBF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Modelo Incremental</a:t>
            </a:r>
            <a:endParaRPr lang="en-US" sz="1850" dirty="0"/>
          </a:p>
        </p:txBody>
      </p:sp>
      <p:sp>
        <p:nvSpPr>
          <p:cNvPr id="11" name="Text 8"/>
          <p:cNvSpPr/>
          <p:nvPr/>
        </p:nvSpPr>
        <p:spPr>
          <a:xfrm>
            <a:off x="5398413" y="4649033"/>
            <a:ext cx="3833574" cy="123348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Desarrollo por </a:t>
            </a:r>
            <a:r>
              <a:rPr lang="en-US" sz="1500" b="1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entregas parciales</a:t>
            </a:r>
            <a:r>
              <a:rPr lang="en-US" sz="15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que van creciendo en funcionalidad progresivamente hasta completar el sistema.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5398413" y="5998131"/>
            <a:ext cx="3833574" cy="61674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400"/>
              </a:lnSpc>
              <a:buSzPct val="100000"/>
              <a:buChar char="•"/>
            </a:pPr>
            <a:r>
              <a:rPr lang="en-US" sz="15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Ventaja: Entrega valor más rápidamente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5398413" y="6682264"/>
            <a:ext cx="3833574" cy="61674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400"/>
              </a:lnSpc>
              <a:buSzPct val="100000"/>
              <a:buChar char="•"/>
            </a:pPr>
            <a:r>
              <a:rPr lang="en-US" sz="15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Desventaja: Requiere buena planificación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9617512" y="4039433"/>
            <a:ext cx="4219099" cy="3452336"/>
          </a:xfrm>
          <a:prstGeom prst="roundRect">
            <a:avLst>
              <a:gd name="adj" fmla="val 13403"/>
            </a:avLst>
          </a:prstGeom>
          <a:solidFill>
            <a:srgbClr val="3E3E3E"/>
          </a:solidFill>
        </p:spPr>
      </p:sp>
      <p:sp>
        <p:nvSpPr>
          <p:cNvPr id="15" name="Text 12"/>
          <p:cNvSpPr/>
          <p:nvPr/>
        </p:nvSpPr>
        <p:spPr>
          <a:xfrm>
            <a:off x="9810274" y="4232196"/>
            <a:ext cx="2409944" cy="30122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dirty="0">
                <a:solidFill>
                  <a:srgbClr val="BFBFBF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Metodologías Ágiles</a:t>
            </a:r>
            <a:endParaRPr lang="en-US" sz="1850" dirty="0"/>
          </a:p>
        </p:txBody>
      </p:sp>
      <p:sp>
        <p:nvSpPr>
          <p:cNvPr id="16" name="Text 13"/>
          <p:cNvSpPr/>
          <p:nvPr/>
        </p:nvSpPr>
        <p:spPr>
          <a:xfrm>
            <a:off x="9810274" y="4649033"/>
            <a:ext cx="3833574" cy="92511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b="1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Adaptables y flexibles</a:t>
            </a:r>
            <a:r>
              <a:rPr lang="en-US" sz="15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centradas en el cliente y la colaboración. Ejemplos: Scrum, Kanban, XP.</a:t>
            </a:r>
            <a:endParaRPr lang="en-US" sz="1500" dirty="0"/>
          </a:p>
        </p:txBody>
      </p:sp>
      <p:sp>
        <p:nvSpPr>
          <p:cNvPr id="17" name="Text 14"/>
          <p:cNvSpPr/>
          <p:nvPr/>
        </p:nvSpPr>
        <p:spPr>
          <a:xfrm>
            <a:off x="9810274" y="5689759"/>
            <a:ext cx="3833574" cy="30837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400"/>
              </a:lnSpc>
              <a:buSzPct val="100000"/>
              <a:buChar char="•"/>
            </a:pPr>
            <a:r>
              <a:rPr lang="en-US" sz="15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Ventaja: Alta adaptabilidad a cambios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9810274" y="6065520"/>
            <a:ext cx="3833574" cy="61674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400"/>
              </a:lnSpc>
              <a:buSzPct val="100000"/>
              <a:buChar char="•"/>
            </a:pPr>
            <a:r>
              <a:rPr lang="en-US" sz="15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Desventaja: Requiere mayor disciplina del equipo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1647" y="622697"/>
            <a:ext cx="6888123" cy="63615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000"/>
              </a:lnSpc>
              <a:buNone/>
            </a:pPr>
            <a:r>
              <a:rPr lang="en-US" sz="4000" dirty="0">
                <a:solidFill>
                  <a:srgbClr val="FEFEFE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Requisitos y Especificaciones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791647" y="1767602"/>
            <a:ext cx="3239691" cy="38171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F5F547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Requisitos Funcionales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791647" y="2352794"/>
            <a:ext cx="6275189" cy="32575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Definen lo que el sistema </a:t>
            </a:r>
            <a:r>
              <a:rPr lang="en-US" sz="1600" b="1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debe hacer</a:t>
            </a:r>
            <a:r>
              <a:rPr lang="en-US" sz="16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: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791647" y="2861667"/>
            <a:ext cx="6275189" cy="32575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50"/>
              </a:lnSpc>
              <a:buSzPct val="100000"/>
              <a:buChar char="•"/>
            </a:pPr>
            <a:r>
              <a:rPr lang="en-US" sz="16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Funciones específicas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791647" y="3258622"/>
            <a:ext cx="6275189" cy="32575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50"/>
              </a:lnSpc>
              <a:buSzPct val="100000"/>
              <a:buChar char="•"/>
            </a:pPr>
            <a:r>
              <a:rPr lang="en-US" sz="16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Comportamientos esperados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791647" y="3655576"/>
            <a:ext cx="6275189" cy="32575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50"/>
              </a:lnSpc>
              <a:buSzPct val="100000"/>
              <a:buChar char="•"/>
            </a:pPr>
            <a:r>
              <a:rPr lang="en-US" sz="16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Capacidades del sistema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791647" y="4164449"/>
            <a:ext cx="6275189" cy="6515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i="1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Ejemplo: "El sistema debe permitir a los usuarios registrarse con email y contraseña"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7571184" y="1767602"/>
            <a:ext cx="3703320" cy="38171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F5F547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Requisitos No Funcionales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7571184" y="2352794"/>
            <a:ext cx="6275189" cy="32575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Definen </a:t>
            </a:r>
            <a:r>
              <a:rPr lang="en-US" sz="1600" b="1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cómo</a:t>
            </a:r>
            <a:r>
              <a:rPr lang="en-US" sz="16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debe ser el sistema: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7571184" y="2861667"/>
            <a:ext cx="6275189" cy="32575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50"/>
              </a:lnSpc>
              <a:buSzPct val="100000"/>
              <a:buChar char="•"/>
            </a:pPr>
            <a:r>
              <a:rPr lang="en-US" sz="16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Rendimiento y escalabilidad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7571184" y="3258622"/>
            <a:ext cx="6275189" cy="32575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50"/>
              </a:lnSpc>
              <a:buSzPct val="100000"/>
              <a:buChar char="•"/>
            </a:pPr>
            <a:r>
              <a:rPr lang="en-US" sz="16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Seguridad y privacidad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7571184" y="3655576"/>
            <a:ext cx="6275189" cy="32575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50"/>
              </a:lnSpc>
              <a:buSzPct val="100000"/>
              <a:buChar char="•"/>
            </a:pPr>
            <a:r>
              <a:rPr lang="en-US" sz="16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Usabilidad y accesibilidad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7571184" y="4052530"/>
            <a:ext cx="6275189" cy="32575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50"/>
              </a:lnSpc>
              <a:buSzPct val="100000"/>
              <a:buChar char="•"/>
            </a:pPr>
            <a:r>
              <a:rPr lang="en-US" sz="16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Disponibilidad y fiabilidad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7571184" y="4561403"/>
            <a:ext cx="6275189" cy="32575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i="1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Ejemplo: "El tiempo de respuesta debe ser menor a 2 segundos"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791647" y="5375553"/>
            <a:ext cx="5355550" cy="38171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FEFEFE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Herramientas para capturar requisitos</a:t>
            </a:r>
            <a:endParaRPr lang="en-US" sz="2400" dirty="0"/>
          </a:p>
        </p:txBody>
      </p:sp>
      <p:sp>
        <p:nvSpPr>
          <p:cNvPr id="17" name="Shape 15"/>
          <p:cNvSpPr/>
          <p:nvPr/>
        </p:nvSpPr>
        <p:spPr>
          <a:xfrm>
            <a:off x="791647" y="6062543"/>
            <a:ext cx="6421755" cy="1544241"/>
          </a:xfrm>
          <a:prstGeom prst="roundRect">
            <a:avLst>
              <a:gd name="adj" fmla="val 1977"/>
            </a:avLst>
          </a:prstGeom>
          <a:solidFill>
            <a:srgbClr val="1F1F1F"/>
          </a:solidFill>
          <a:ln w="22860">
            <a:solidFill>
              <a:srgbClr val="575757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017984" y="6288881"/>
            <a:ext cx="2544723" cy="31801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BFBFBF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Casos de Uso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1017984" y="6728936"/>
            <a:ext cx="5969079" cy="6515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Describen interacciones entre actores y sistema para lograr objetivos específicos.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7416879" y="6062543"/>
            <a:ext cx="6421874" cy="1544241"/>
          </a:xfrm>
          <a:prstGeom prst="roundRect">
            <a:avLst>
              <a:gd name="adj" fmla="val 1977"/>
            </a:avLst>
          </a:prstGeom>
          <a:solidFill>
            <a:srgbClr val="1F1F1F"/>
          </a:solidFill>
          <a:ln w="22860">
            <a:solidFill>
              <a:srgbClr val="575757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643217" y="6288881"/>
            <a:ext cx="2544723" cy="31801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BFBFBF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Historias de Usuario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7643217" y="6728936"/>
            <a:ext cx="5969198" cy="6515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Descripciones breves y sencillas de una funcionalidad desde la perspectiva del usuario final.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86966" y="382548"/>
            <a:ext cx="4002881" cy="41290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250"/>
              </a:lnSpc>
              <a:buNone/>
            </a:pPr>
            <a:r>
              <a:rPr lang="en-US" sz="2600" dirty="0">
                <a:solidFill>
                  <a:srgbClr val="FEFEFE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Diseño y Buenas Prácticas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86966" y="993696"/>
            <a:ext cx="1982629" cy="24776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2400" dirty="0">
                <a:solidFill>
                  <a:srgbClr val="FFFF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Principios de Diseño</a:t>
            </a:r>
            <a:endParaRPr lang="en-US" sz="2400" dirty="0">
              <a:solidFill>
                <a:srgbClr val="FFFF00"/>
              </a:solidFill>
              <a:latin typeface="Instrument Sans Medium" pitchFamily="34" charset="0"/>
              <a:ea typeface="Instrument Sans Medium" pitchFamily="34" charset="-122"/>
              <a:cs typeface="Instrument Sans Medium" pitchFamily="34" charset="-120"/>
            </a:endParaRPr>
          </a:p>
        </p:txBody>
      </p:sp>
      <p:sp>
        <p:nvSpPr>
          <p:cNvPr id="4" name="Shape 2"/>
          <p:cNvSpPr/>
          <p:nvPr>
            <p:custDataLst>
              <p:tags r:id="rId1"/>
            </p:custDataLst>
          </p:nvPr>
        </p:nvSpPr>
        <p:spPr>
          <a:xfrm>
            <a:off x="486966" y="1439704"/>
            <a:ext cx="297299" cy="297299"/>
          </a:xfrm>
          <a:prstGeom prst="roundRect">
            <a:avLst>
              <a:gd name="adj" fmla="val 6669"/>
            </a:avLst>
          </a:prstGeom>
          <a:solidFill>
            <a:srgbClr val="3E3E3E"/>
          </a:solidFill>
        </p:spPr>
      </p:sp>
      <p:sp>
        <p:nvSpPr>
          <p:cNvPr id="5" name="Text 3"/>
          <p:cNvSpPr/>
          <p:nvPr>
            <p:custDataLst>
              <p:tags r:id="rId2"/>
            </p:custDataLst>
          </p:nvPr>
        </p:nvSpPr>
        <p:spPr>
          <a:xfrm>
            <a:off x="916424" y="1485067"/>
            <a:ext cx="1652230" cy="20657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2400" dirty="0">
                <a:solidFill>
                  <a:srgbClr val="BFBFBF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Modularidad</a:t>
            </a:r>
            <a:endParaRPr lang="en-US" sz="2400" dirty="0">
              <a:solidFill>
                <a:srgbClr val="BFBFBF"/>
              </a:solidFill>
              <a:latin typeface="Instrument Sans Medium" pitchFamily="34" charset="0"/>
              <a:ea typeface="Instrument Sans Medium" pitchFamily="34" charset="-122"/>
              <a:cs typeface="Instrument Sans Medium" pitchFamily="34" charset="-120"/>
            </a:endParaRPr>
          </a:p>
        </p:txBody>
      </p:sp>
      <p:sp>
        <p:nvSpPr>
          <p:cNvPr id="6" name="Text 4"/>
          <p:cNvSpPr/>
          <p:nvPr>
            <p:custDataLst>
              <p:tags r:id="rId3"/>
            </p:custDataLst>
          </p:nvPr>
        </p:nvSpPr>
        <p:spPr>
          <a:xfrm>
            <a:off x="916424" y="1770936"/>
            <a:ext cx="4012525" cy="4229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20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División del sistema en componentes independientes que pueden desarrollarse por separado.</a:t>
            </a:r>
            <a:endParaRPr lang="en-US" sz="2000" dirty="0">
              <a:solidFill>
                <a:srgbClr val="BFBFBF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</p:txBody>
      </p:sp>
      <p:sp>
        <p:nvSpPr>
          <p:cNvPr id="7" name="Shape 5"/>
          <p:cNvSpPr/>
          <p:nvPr>
            <p:custDataLst>
              <p:tags r:id="rId4"/>
            </p:custDataLst>
          </p:nvPr>
        </p:nvSpPr>
        <p:spPr>
          <a:xfrm>
            <a:off x="354449" y="3304064"/>
            <a:ext cx="297299" cy="297299"/>
          </a:xfrm>
          <a:prstGeom prst="roundRect">
            <a:avLst>
              <a:gd name="adj" fmla="val 6669"/>
            </a:avLst>
          </a:prstGeom>
          <a:solidFill>
            <a:srgbClr val="3E3E3E"/>
          </a:solidFill>
        </p:spPr>
      </p:sp>
      <p:sp>
        <p:nvSpPr>
          <p:cNvPr id="8" name="Text 6"/>
          <p:cNvSpPr/>
          <p:nvPr>
            <p:custDataLst>
              <p:tags r:id="rId5"/>
            </p:custDataLst>
          </p:nvPr>
        </p:nvSpPr>
        <p:spPr>
          <a:xfrm>
            <a:off x="783908" y="3349427"/>
            <a:ext cx="1652230" cy="20657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2400" dirty="0">
                <a:solidFill>
                  <a:srgbClr val="BFBFBF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Alta Cohesión</a:t>
            </a:r>
            <a:endParaRPr lang="en-US" sz="2400" dirty="0">
              <a:solidFill>
                <a:srgbClr val="BFBFBF"/>
              </a:solidFill>
              <a:latin typeface="Instrument Sans Medium" pitchFamily="34" charset="0"/>
              <a:ea typeface="Instrument Sans Medium" pitchFamily="34" charset="-122"/>
              <a:cs typeface="Instrument Sans Medium" pitchFamily="34" charset="-120"/>
            </a:endParaRPr>
          </a:p>
        </p:txBody>
      </p:sp>
      <p:sp>
        <p:nvSpPr>
          <p:cNvPr id="9" name="Text 7"/>
          <p:cNvSpPr/>
          <p:nvPr>
            <p:custDataLst>
              <p:tags r:id="rId6"/>
            </p:custDataLst>
          </p:nvPr>
        </p:nvSpPr>
        <p:spPr>
          <a:xfrm>
            <a:off x="915988" y="3689271"/>
            <a:ext cx="4012644" cy="4229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20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Cada módulo debe tener responsabilidades claras y relacionadas entre sí.</a:t>
            </a:r>
            <a:endParaRPr lang="en-US" sz="2000" dirty="0">
              <a:solidFill>
                <a:srgbClr val="BFBFBF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</p:txBody>
      </p:sp>
      <p:sp>
        <p:nvSpPr>
          <p:cNvPr id="10" name="Shape 8"/>
          <p:cNvSpPr/>
          <p:nvPr>
            <p:custDataLst>
              <p:tags r:id="rId7"/>
            </p:custDataLst>
          </p:nvPr>
        </p:nvSpPr>
        <p:spPr>
          <a:xfrm>
            <a:off x="5523032" y="1439704"/>
            <a:ext cx="297299" cy="297299"/>
          </a:xfrm>
          <a:prstGeom prst="roundRect">
            <a:avLst>
              <a:gd name="adj" fmla="val 6669"/>
            </a:avLst>
          </a:prstGeom>
          <a:solidFill>
            <a:srgbClr val="3E3E3E"/>
          </a:solidFill>
        </p:spPr>
      </p:sp>
      <p:sp>
        <p:nvSpPr>
          <p:cNvPr id="11" name="Text 9"/>
          <p:cNvSpPr/>
          <p:nvPr>
            <p:custDataLst>
              <p:tags r:id="rId8"/>
            </p:custDataLst>
          </p:nvPr>
        </p:nvSpPr>
        <p:spPr>
          <a:xfrm>
            <a:off x="5971540" y="1564442"/>
            <a:ext cx="1652230" cy="20657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2400" dirty="0">
                <a:solidFill>
                  <a:srgbClr val="BFBFBF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Bajo Acoplamiento</a:t>
            </a:r>
            <a:endParaRPr lang="en-US" sz="2400" dirty="0">
              <a:solidFill>
                <a:srgbClr val="BFBFBF"/>
              </a:solidFill>
              <a:latin typeface="Instrument Sans Medium" pitchFamily="34" charset="0"/>
              <a:ea typeface="Instrument Sans Medium" pitchFamily="34" charset="-122"/>
              <a:cs typeface="Instrument Sans Medium" pitchFamily="34" charset="-120"/>
            </a:endParaRPr>
          </a:p>
        </p:txBody>
      </p:sp>
      <p:sp>
        <p:nvSpPr>
          <p:cNvPr id="12" name="Text 10"/>
          <p:cNvSpPr/>
          <p:nvPr>
            <p:custDataLst>
              <p:tags r:id="rId9"/>
            </p:custDataLst>
          </p:nvPr>
        </p:nvSpPr>
        <p:spPr>
          <a:xfrm>
            <a:off x="5523230" y="2018586"/>
            <a:ext cx="4012644" cy="4229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20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Minimizar las dependencias entre módulos para facilitar cambios y mantenimiento.</a:t>
            </a:r>
            <a:endParaRPr lang="en-US" sz="2000" dirty="0">
              <a:solidFill>
                <a:srgbClr val="BFBFBF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486966" y="4834890"/>
            <a:ext cx="1982629" cy="24776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2800" dirty="0">
                <a:solidFill>
                  <a:srgbClr val="F5F547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Código Limpio</a:t>
            </a:r>
            <a:endParaRPr lang="en-US" sz="2800" dirty="0">
              <a:solidFill>
                <a:srgbClr val="F5F547"/>
              </a:solidFill>
              <a:latin typeface="Instrument Sans Medium" pitchFamily="34" charset="0"/>
              <a:ea typeface="Instrument Sans Medium" pitchFamily="34" charset="-122"/>
              <a:cs typeface="Instrument Sans Medium" pitchFamily="34" charset="-12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508556" y="5336738"/>
            <a:ext cx="6667024" cy="21145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SzPct val="100000"/>
              <a:buNone/>
            </a:pPr>
            <a:r>
              <a:rPr lang="en-US" sz="2000" b="1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Legible:</a:t>
            </a:r>
            <a:r>
              <a:rPr lang="en-US" sz="20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Fácil de entender para otros desarrolladores</a:t>
            </a:r>
            <a:endParaRPr lang="en-US" sz="2000" dirty="0">
              <a:solidFill>
                <a:srgbClr val="BFBFBF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486966" y="5852200"/>
            <a:ext cx="6667024" cy="21145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SzPct val="100000"/>
              <a:buNone/>
            </a:pPr>
            <a:r>
              <a:rPr lang="en-US" sz="2000" b="1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Mantenible:</a:t>
            </a:r>
            <a:r>
              <a:rPr lang="en-US" sz="20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Fácil de modificar y actualizar</a:t>
            </a:r>
            <a:endParaRPr lang="en-US" sz="2000" dirty="0">
              <a:solidFill>
                <a:srgbClr val="BFBFBF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486966" y="6109851"/>
            <a:ext cx="6667024" cy="21145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SzPct val="100000"/>
              <a:buNone/>
            </a:pPr>
            <a:r>
              <a:rPr lang="en-US" sz="2000" b="1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Escalable:</a:t>
            </a:r>
            <a:r>
              <a:rPr lang="en-US" sz="20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Preparado para crecer y evolucionar</a:t>
            </a:r>
            <a:endParaRPr lang="en-US" sz="2000" dirty="0">
              <a:solidFill>
                <a:srgbClr val="BFBFBF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</p:txBody>
      </p:sp>
      <p:pic>
        <p:nvPicPr>
          <p:cNvPr id="17" name="Image 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89415" y="2193925"/>
            <a:ext cx="4949825" cy="494982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269355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317796"/>
            <a:ext cx="6568202" cy="67341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300"/>
              </a:lnSpc>
              <a:buNone/>
            </a:pPr>
            <a:r>
              <a:rPr lang="en-US" sz="4200" dirty="0">
                <a:solidFill>
                  <a:srgbClr val="FEFEFE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Arquitecturas de Software</a:t>
            </a:r>
            <a:endParaRPr lang="en-US" sz="4200" dirty="0"/>
          </a:p>
        </p:txBody>
      </p:sp>
      <p:sp>
        <p:nvSpPr>
          <p:cNvPr id="4" name="Text 1"/>
          <p:cNvSpPr/>
          <p:nvPr/>
        </p:nvSpPr>
        <p:spPr>
          <a:xfrm>
            <a:off x="793790" y="4529733"/>
            <a:ext cx="3568184" cy="4039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500" dirty="0">
                <a:solidFill>
                  <a:srgbClr val="F5F547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Arquitectura Monolítica</a:t>
            </a:r>
            <a:endParaRPr lang="en-US" sz="2500" dirty="0"/>
          </a:p>
        </p:txBody>
      </p:sp>
      <p:sp>
        <p:nvSpPr>
          <p:cNvPr id="5" name="Text 2"/>
          <p:cNvSpPr/>
          <p:nvPr/>
        </p:nvSpPr>
        <p:spPr>
          <a:xfrm>
            <a:off x="793790" y="5149096"/>
            <a:ext cx="6258520" cy="34480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Aplicación construida como una </a:t>
            </a:r>
            <a:r>
              <a:rPr lang="en-US" sz="1650" b="1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unidad única y autónoma</a:t>
            </a:r>
            <a:endParaRPr lang="en-US" sz="1650" dirty="0"/>
          </a:p>
        </p:txBody>
      </p:sp>
      <p:sp>
        <p:nvSpPr>
          <p:cNvPr id="6" name="Text 3"/>
          <p:cNvSpPr/>
          <p:nvPr/>
        </p:nvSpPr>
        <p:spPr>
          <a:xfrm>
            <a:off x="793790" y="5687735"/>
            <a:ext cx="6258520" cy="34480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700"/>
              </a:lnSpc>
              <a:buSzPct val="100000"/>
              <a:buChar char="•"/>
            </a:pPr>
            <a:r>
              <a:rPr lang="en-US" sz="16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Simplicidad en desarrollo e implementación</a:t>
            </a:r>
            <a:endParaRPr lang="en-US" sz="1650" dirty="0"/>
          </a:p>
        </p:txBody>
      </p:sp>
      <p:sp>
        <p:nvSpPr>
          <p:cNvPr id="7" name="Text 4"/>
          <p:cNvSpPr/>
          <p:nvPr/>
        </p:nvSpPr>
        <p:spPr>
          <a:xfrm>
            <a:off x="793790" y="6107906"/>
            <a:ext cx="6258520" cy="34480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700"/>
              </a:lnSpc>
              <a:buSzPct val="100000"/>
              <a:buChar char="•"/>
            </a:pPr>
            <a:r>
              <a:rPr lang="en-US" sz="16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Mayor dificultad para escalar y mantener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793790" y="6528078"/>
            <a:ext cx="6258520" cy="34480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700"/>
              </a:lnSpc>
              <a:buSzPct val="100000"/>
              <a:buChar char="•"/>
            </a:pPr>
            <a:r>
              <a:rPr lang="en-US" sz="16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Menos tolerante a fallos</a:t>
            </a:r>
            <a:endParaRPr lang="en-US" sz="1650" dirty="0"/>
          </a:p>
        </p:txBody>
      </p:sp>
      <p:sp>
        <p:nvSpPr>
          <p:cNvPr id="9" name="Text 6"/>
          <p:cNvSpPr/>
          <p:nvPr/>
        </p:nvSpPr>
        <p:spPr>
          <a:xfrm>
            <a:off x="793790" y="7066717"/>
            <a:ext cx="6258520" cy="34480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i="1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Ejemplo: Aplicaciones tradicionales como WordPress</a:t>
            </a:r>
            <a:endParaRPr lang="en-US" sz="1650" dirty="0"/>
          </a:p>
        </p:txBody>
      </p:sp>
      <p:sp>
        <p:nvSpPr>
          <p:cNvPr id="10" name="Text 7"/>
          <p:cNvSpPr/>
          <p:nvPr/>
        </p:nvSpPr>
        <p:spPr>
          <a:xfrm>
            <a:off x="7585710" y="4529733"/>
            <a:ext cx="4605695" cy="4039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500" dirty="0">
                <a:solidFill>
                  <a:srgbClr val="F5F547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Arquitectura de Microservicios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7585710" y="5149096"/>
            <a:ext cx="6258520" cy="34480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Sistema dividido en </a:t>
            </a:r>
            <a:r>
              <a:rPr lang="en-US" sz="1650" b="1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servicios pequeños e independientes</a:t>
            </a:r>
            <a:endParaRPr lang="en-US" sz="1650" dirty="0"/>
          </a:p>
        </p:txBody>
      </p:sp>
      <p:sp>
        <p:nvSpPr>
          <p:cNvPr id="12" name="Text 9"/>
          <p:cNvSpPr/>
          <p:nvPr/>
        </p:nvSpPr>
        <p:spPr>
          <a:xfrm>
            <a:off x="7585710" y="5687735"/>
            <a:ext cx="6258520" cy="34480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700"/>
              </a:lnSpc>
              <a:buSzPct val="100000"/>
              <a:buChar char="•"/>
            </a:pPr>
            <a:r>
              <a:rPr lang="en-US" sz="16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Mayor escalabilidad y flexibilidad</a:t>
            </a:r>
            <a:endParaRPr lang="en-US" sz="1650" dirty="0"/>
          </a:p>
        </p:txBody>
      </p:sp>
      <p:sp>
        <p:nvSpPr>
          <p:cNvPr id="13" name="Text 10"/>
          <p:cNvSpPr/>
          <p:nvPr/>
        </p:nvSpPr>
        <p:spPr>
          <a:xfrm>
            <a:off x="7585710" y="6107906"/>
            <a:ext cx="6258520" cy="34480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700"/>
              </a:lnSpc>
              <a:buSzPct val="100000"/>
              <a:buChar char="•"/>
            </a:pPr>
            <a:r>
              <a:rPr lang="en-US" sz="16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Desarrollo y despliegue independientes</a:t>
            </a:r>
            <a:endParaRPr lang="en-US" sz="1650" dirty="0"/>
          </a:p>
        </p:txBody>
      </p:sp>
      <p:sp>
        <p:nvSpPr>
          <p:cNvPr id="14" name="Text 11"/>
          <p:cNvSpPr/>
          <p:nvPr/>
        </p:nvSpPr>
        <p:spPr>
          <a:xfrm>
            <a:off x="7585710" y="6528078"/>
            <a:ext cx="6258520" cy="34480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700"/>
              </a:lnSpc>
              <a:buSzPct val="100000"/>
              <a:buChar char="•"/>
            </a:pPr>
            <a:r>
              <a:rPr lang="en-US" sz="16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Mayor complejidad operativa</a:t>
            </a:r>
            <a:endParaRPr lang="en-US" sz="1650" dirty="0"/>
          </a:p>
        </p:txBody>
      </p:sp>
      <p:sp>
        <p:nvSpPr>
          <p:cNvPr id="15" name="Text 12"/>
          <p:cNvSpPr/>
          <p:nvPr/>
        </p:nvSpPr>
        <p:spPr>
          <a:xfrm>
            <a:off x="7585710" y="7066717"/>
            <a:ext cx="6258520" cy="34480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Ejemplos: Netflix, Amazon, Spotify</a:t>
            </a:r>
            <a:endParaRPr lang="en-US" sz="16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55308" y="436364"/>
            <a:ext cx="2776895" cy="3470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3200" dirty="0">
                <a:solidFill>
                  <a:srgbClr val="FFFF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Calidad y Pruebas</a:t>
            </a:r>
            <a:endParaRPr lang="en-US" sz="3200" dirty="0">
              <a:solidFill>
                <a:srgbClr val="FFFF00"/>
              </a:solidFill>
              <a:latin typeface="Instrument Sans Medium" pitchFamily="34" charset="0"/>
              <a:ea typeface="Instrument Sans Medium" pitchFamily="34" charset="-122"/>
              <a:cs typeface="Instrument Sans Medium" pitchFamily="34" charset="-120"/>
            </a:endParaRPr>
          </a:p>
        </p:txBody>
      </p:sp>
      <p:sp>
        <p:nvSpPr>
          <p:cNvPr id="3" name="Text 1"/>
          <p:cNvSpPr/>
          <p:nvPr/>
        </p:nvSpPr>
        <p:spPr>
          <a:xfrm>
            <a:off x="555308" y="950000"/>
            <a:ext cx="1666042" cy="20812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2400" dirty="0">
                <a:solidFill>
                  <a:srgbClr val="FEFEFE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Tipos de Pruebas</a:t>
            </a:r>
            <a:endParaRPr lang="en-US" sz="2400" dirty="0">
              <a:solidFill>
                <a:srgbClr val="FEFEFE"/>
              </a:solidFill>
              <a:latin typeface="Instrument Sans Medium" pitchFamily="34" charset="0"/>
              <a:ea typeface="Instrument Sans Medium" pitchFamily="34" charset="-122"/>
              <a:cs typeface="Instrument Sans Medium" pitchFamily="34" charset="-12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555308" y="2141934"/>
            <a:ext cx="13519785" cy="15240"/>
          </a:xfrm>
          <a:prstGeom prst="roundRect">
            <a:avLst>
              <a:gd name="adj" fmla="val 109327"/>
            </a:avLst>
          </a:prstGeom>
          <a:solidFill>
            <a:srgbClr val="575757"/>
          </a:solidFill>
        </p:spPr>
      </p:sp>
      <p:sp>
        <p:nvSpPr>
          <p:cNvPr id="5" name="Shape 3"/>
          <p:cNvSpPr/>
          <p:nvPr/>
        </p:nvSpPr>
        <p:spPr>
          <a:xfrm>
            <a:off x="555625" y="1324610"/>
            <a:ext cx="3275965" cy="1354455"/>
          </a:xfrm>
          <a:prstGeom prst="roundRect">
            <a:avLst>
              <a:gd name="adj" fmla="val 2039"/>
            </a:avLst>
          </a:prstGeom>
          <a:solidFill>
            <a:srgbClr val="3E3E3E"/>
          </a:solidFill>
        </p:spPr>
      </p:sp>
      <p:sp>
        <p:nvSpPr>
          <p:cNvPr id="6" name="Text 4"/>
          <p:cNvSpPr/>
          <p:nvPr/>
        </p:nvSpPr>
        <p:spPr>
          <a:xfrm>
            <a:off x="1498997" y="1435656"/>
            <a:ext cx="1388388" cy="17347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dirty="0">
                <a:solidFill>
                  <a:srgbClr val="BFBFBF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Pruebas Unitarias</a:t>
            </a:r>
            <a:endParaRPr lang="en-US" dirty="0">
              <a:solidFill>
                <a:srgbClr val="BFBFBF"/>
              </a:solidFill>
              <a:latin typeface="Instrument Sans Medium" pitchFamily="34" charset="0"/>
              <a:ea typeface="Instrument Sans Medium" pitchFamily="34" charset="-122"/>
              <a:cs typeface="Instrument Sans Medium" pitchFamily="34" charset="-120"/>
            </a:endParaRPr>
          </a:p>
        </p:txBody>
      </p:sp>
      <p:sp>
        <p:nvSpPr>
          <p:cNvPr id="7" name="Text 5"/>
          <p:cNvSpPr/>
          <p:nvPr/>
        </p:nvSpPr>
        <p:spPr>
          <a:xfrm>
            <a:off x="666274" y="1886506"/>
            <a:ext cx="3053834" cy="35528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4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Verifican el funcionamiento correcto de componentes individuales del código (funciones, métodos, clases).</a:t>
            </a:r>
            <a:endParaRPr lang="en-US" sz="1400" dirty="0">
              <a:solidFill>
                <a:srgbClr val="BFBFBF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4025900" y="1324610"/>
            <a:ext cx="3275965" cy="1349375"/>
          </a:xfrm>
          <a:prstGeom prst="rect">
            <a:avLst/>
          </a:prstGeom>
          <a:solidFill>
            <a:srgbClr val="3E3E3E"/>
          </a:solidFill>
        </p:spPr>
      </p:sp>
      <p:sp>
        <p:nvSpPr>
          <p:cNvPr id="9" name="Text 7"/>
          <p:cNvSpPr/>
          <p:nvPr/>
        </p:nvSpPr>
        <p:spPr>
          <a:xfrm>
            <a:off x="4740950" y="1436291"/>
            <a:ext cx="1486019" cy="17347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600" dirty="0">
                <a:solidFill>
                  <a:srgbClr val="BFBFBF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Pruebas de </a:t>
            </a:r>
            <a:r>
              <a:rPr lang="en-US" dirty="0">
                <a:solidFill>
                  <a:srgbClr val="BFBFBF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Integración</a:t>
            </a:r>
            <a:endParaRPr lang="en-US" sz="1600" dirty="0">
              <a:solidFill>
                <a:srgbClr val="BFBFBF"/>
              </a:solidFill>
              <a:latin typeface="Instrument Sans Medium" pitchFamily="34" charset="0"/>
              <a:ea typeface="Instrument Sans Medium" pitchFamily="34" charset="-122"/>
              <a:cs typeface="Instrument Sans Medium" pitchFamily="34" charset="-12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4080867" y="1845866"/>
            <a:ext cx="3053953" cy="35528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4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Comprueban que los componentes funcionan correctamente cuando trabajan juntos.</a:t>
            </a:r>
            <a:endParaRPr lang="en-US" sz="1400" dirty="0">
              <a:solidFill>
                <a:srgbClr val="BFBFBF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7384415" y="1324610"/>
            <a:ext cx="3275965" cy="1371600"/>
          </a:xfrm>
          <a:prstGeom prst="roundRect">
            <a:avLst>
              <a:gd name="adj" fmla="val 2039"/>
            </a:avLst>
          </a:prstGeom>
          <a:solidFill>
            <a:srgbClr val="3E3E3E"/>
          </a:solidFill>
        </p:spPr>
      </p:sp>
      <p:sp>
        <p:nvSpPr>
          <p:cNvPr id="12" name="Text 10"/>
          <p:cNvSpPr/>
          <p:nvPr/>
        </p:nvSpPr>
        <p:spPr>
          <a:xfrm>
            <a:off x="8328303" y="1435656"/>
            <a:ext cx="1388388" cy="17347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dirty="0">
                <a:solidFill>
                  <a:srgbClr val="BFBFBF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Pruebas de Sistema</a:t>
            </a:r>
            <a:endParaRPr lang="en-US" dirty="0">
              <a:solidFill>
                <a:srgbClr val="BFBFBF"/>
              </a:solidFill>
              <a:latin typeface="Instrument Sans Medium" pitchFamily="34" charset="0"/>
              <a:ea typeface="Instrument Sans Medium" pitchFamily="34" charset="-122"/>
              <a:cs typeface="Instrument Sans Medium" pitchFamily="34" charset="-12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7524155" y="1870631"/>
            <a:ext cx="3053834" cy="35528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4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Evalúan el sistema completo para verificar que cumple con los requisitos especificados.</a:t>
            </a:r>
            <a:endParaRPr lang="en-US" sz="1400" dirty="0">
              <a:solidFill>
                <a:srgbClr val="BFBFBF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10742930" y="1324610"/>
            <a:ext cx="3275965" cy="1370965"/>
          </a:xfrm>
          <a:prstGeom prst="rect">
            <a:avLst/>
          </a:prstGeom>
          <a:solidFill>
            <a:srgbClr val="3E3E3E"/>
          </a:solidFill>
        </p:spPr>
      </p:sp>
      <p:sp>
        <p:nvSpPr>
          <p:cNvPr id="15" name="Text 13"/>
          <p:cNvSpPr/>
          <p:nvPr/>
        </p:nvSpPr>
        <p:spPr>
          <a:xfrm>
            <a:off x="11691699" y="1454071"/>
            <a:ext cx="1490901" cy="17347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dirty="0">
                <a:solidFill>
                  <a:srgbClr val="BFBFBF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Pruebas de Aceptación</a:t>
            </a:r>
            <a:endParaRPr lang="en-US" dirty="0">
              <a:solidFill>
                <a:srgbClr val="BFBFBF"/>
              </a:solidFill>
              <a:latin typeface="Instrument Sans Medium" pitchFamily="34" charset="0"/>
              <a:ea typeface="Instrument Sans Medium" pitchFamily="34" charset="-122"/>
              <a:cs typeface="Instrument Sans Medium" pitchFamily="34" charset="-12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10910173" y="1886506"/>
            <a:ext cx="3053953" cy="35528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4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Determinan si el sistema satisface los criterios de aceptación del cliente.</a:t>
            </a:r>
            <a:endParaRPr lang="en-US" sz="1400" dirty="0">
              <a:solidFill>
                <a:srgbClr val="BFBFBF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</p:txBody>
      </p:sp>
      <p:pic>
        <p:nvPicPr>
          <p:cNvPr id="17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5625" y="3209290"/>
            <a:ext cx="4972050" cy="4972050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6079212" y="3195042"/>
            <a:ext cx="1666042" cy="20812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3200" dirty="0">
                <a:solidFill>
                  <a:srgbClr val="FEFEFE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Control de Calidad</a:t>
            </a:r>
            <a:endParaRPr lang="en-US" sz="3200" dirty="0">
              <a:solidFill>
                <a:srgbClr val="FEFEFE"/>
              </a:solidFill>
              <a:latin typeface="Instrument Sans Medium" pitchFamily="34" charset="0"/>
              <a:ea typeface="Instrument Sans Medium" pitchFamily="34" charset="-122"/>
              <a:cs typeface="Instrument Sans Medium" pitchFamily="34" charset="-120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5959197" y="3848775"/>
            <a:ext cx="8003381" cy="17764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20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El control de calidad en Ingeniería de Software es un </a:t>
            </a:r>
            <a:endParaRPr lang="en-US" sz="2000" dirty="0">
              <a:solidFill>
                <a:srgbClr val="BFBFBF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  <a:p>
            <a:pPr marL="0" indent="0" algn="l">
              <a:lnSpc>
                <a:spcPts val="1350"/>
              </a:lnSpc>
              <a:buNone/>
            </a:pPr>
            <a:r>
              <a:rPr lang="en-US" sz="2000" b="1" dirty="0">
                <a:solidFill>
                  <a:srgbClr val="F5F54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proceso continuo</a:t>
            </a:r>
            <a:r>
              <a:rPr lang="en-US" sz="20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que implica:</a:t>
            </a:r>
            <a:endParaRPr lang="en-US" sz="2000" dirty="0">
              <a:solidFill>
                <a:srgbClr val="BFBFBF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</p:txBody>
      </p:sp>
      <p:sp>
        <p:nvSpPr>
          <p:cNvPr id="20" name="Text 17"/>
          <p:cNvSpPr/>
          <p:nvPr/>
        </p:nvSpPr>
        <p:spPr>
          <a:xfrm>
            <a:off x="5959832" y="4473019"/>
            <a:ext cx="8003381" cy="17764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SzPct val="100000"/>
              <a:buNone/>
            </a:pPr>
            <a:r>
              <a:rPr lang="en-US" sz="2000" b="1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Detección temprana</a:t>
            </a:r>
            <a:r>
              <a:rPr lang="en-US" sz="20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de errores para reducir costes</a:t>
            </a:r>
            <a:endParaRPr lang="en-US" sz="2000" dirty="0">
              <a:solidFill>
                <a:srgbClr val="BFBFBF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</p:txBody>
      </p:sp>
      <p:sp>
        <p:nvSpPr>
          <p:cNvPr id="21" name="Text 18"/>
          <p:cNvSpPr/>
          <p:nvPr/>
        </p:nvSpPr>
        <p:spPr>
          <a:xfrm>
            <a:off x="5960467" y="4955540"/>
            <a:ext cx="8003381" cy="17764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SzPct val="100000"/>
              <a:buNone/>
            </a:pPr>
            <a:r>
              <a:rPr lang="en-US" sz="2000" b="1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Prevención</a:t>
            </a:r>
            <a:r>
              <a:rPr lang="en-US" sz="20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mediante revisiones de código y estándares</a:t>
            </a:r>
            <a:endParaRPr lang="en-US" sz="2000" dirty="0">
              <a:solidFill>
                <a:srgbClr val="BFBFBF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</p:txBody>
      </p:sp>
      <p:sp>
        <p:nvSpPr>
          <p:cNvPr id="22" name="Text 19"/>
          <p:cNvSpPr/>
          <p:nvPr/>
        </p:nvSpPr>
        <p:spPr>
          <a:xfrm>
            <a:off x="5957927" y="5438061"/>
            <a:ext cx="8003381" cy="17764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SzPct val="100000"/>
              <a:buNone/>
            </a:pPr>
            <a:r>
              <a:rPr lang="en-US" sz="2000" b="1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Automatización</a:t>
            </a:r>
            <a:r>
              <a:rPr lang="en-US" sz="20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de pruebas para aumentar la cobertura</a:t>
            </a:r>
            <a:endParaRPr lang="en-US" sz="2000" dirty="0">
              <a:solidFill>
                <a:srgbClr val="BFBFBF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</p:txBody>
      </p:sp>
      <p:sp>
        <p:nvSpPr>
          <p:cNvPr id="23" name="Text 20"/>
          <p:cNvSpPr/>
          <p:nvPr/>
        </p:nvSpPr>
        <p:spPr>
          <a:xfrm>
            <a:off x="5958562" y="5869146"/>
            <a:ext cx="8003381" cy="17764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SzPct val="100000"/>
              <a:buNone/>
            </a:pPr>
            <a:r>
              <a:rPr lang="en-US" sz="2000" b="1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Mejora continua</a:t>
            </a:r>
            <a:r>
              <a:rPr lang="en-US" sz="20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de procesos de desarrollo</a:t>
            </a:r>
            <a:endParaRPr lang="en-US" sz="2000" dirty="0">
              <a:solidFill>
                <a:srgbClr val="BFBFBF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</p:txBody>
      </p:sp>
      <p:sp>
        <p:nvSpPr>
          <p:cNvPr id="24" name="Cuadro de texto 23"/>
          <p:cNvSpPr txBox="1"/>
          <p:nvPr/>
        </p:nvSpPr>
        <p:spPr>
          <a:xfrm>
            <a:off x="9313545" y="6657975"/>
            <a:ext cx="48768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es-MX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50940"/>
            <a:ext cx="8933855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EFEFE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Herramientas y Cultura de Trabajo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790" y="2013347"/>
            <a:ext cx="566976" cy="56697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644253" y="2148007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BFBFBF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Control de Versiones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1644253" y="2638425"/>
            <a:ext cx="3308152" cy="181451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Git permite el seguimiento de cambios, colaboración y gestión de código. Plataformas como GitHub o GitLab facilitan el trabajo en equipo.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5893" y="2013347"/>
            <a:ext cx="566976" cy="56697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086356" y="2148007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BFBFBF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Cultura DevOps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6086356" y="2638425"/>
            <a:ext cx="3308152" cy="217741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Integra desarrollo y operaciones para automatizar procesos, mejorar la colaboración y aumentar la velocidad de entrega manteniendo la calidad.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7995" y="2013347"/>
            <a:ext cx="566976" cy="566976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0528459" y="2148007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BFBFBF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Metodologías Ágiles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10528459" y="2638425"/>
            <a:ext cx="3308152" cy="181451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Scrum y Kanban proporcionan marcos de trabajo flexibles que fomentan la adaptabilidad, transparencia y entrega incremental de valor.</a:t>
            </a:r>
            <a:endParaRPr lang="en-US" sz="1750" dirty="0"/>
          </a:p>
        </p:txBody>
      </p:sp>
      <p:sp>
        <p:nvSpPr>
          <p:cNvPr id="12" name="Shape 7"/>
          <p:cNvSpPr/>
          <p:nvPr/>
        </p:nvSpPr>
        <p:spPr>
          <a:xfrm>
            <a:off x="793790" y="5070991"/>
            <a:ext cx="13042821" cy="1326713"/>
          </a:xfrm>
          <a:prstGeom prst="roundRect">
            <a:avLst>
              <a:gd name="adj" fmla="val 2565"/>
            </a:avLst>
          </a:prstGeom>
          <a:solidFill>
            <a:srgbClr val="494904"/>
          </a:solidFill>
        </p:spPr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0604" y="5422702"/>
            <a:ext cx="283488" cy="226814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530906" y="5354479"/>
            <a:ext cx="1207889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Recuerda:</a:t>
            </a:r>
            <a:r>
              <a:rPr lang="en-US" sz="17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Las herramientas y metodologías son importantes, pero la </a:t>
            </a:r>
            <a:r>
              <a:rPr lang="en-US" sz="1750" dirty="0">
                <a:solidFill>
                  <a:srgbClr val="F5F54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cultura de trabajo colaborativa</a:t>
            </a:r>
            <a:r>
              <a:rPr lang="en-US" sz="17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y la comunicación efectiva son fundamentales para el éxito de los proyectos de software.</a:t>
            </a:r>
            <a:endParaRPr lang="en-US" sz="1750" dirty="0"/>
          </a:p>
        </p:txBody>
      </p:sp>
      <p:sp>
        <p:nvSpPr>
          <p:cNvPr id="15" name="Text 9"/>
          <p:cNvSpPr/>
          <p:nvPr/>
        </p:nvSpPr>
        <p:spPr>
          <a:xfrm>
            <a:off x="793790" y="6652855"/>
            <a:ext cx="1304282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La adopción de estas herramientas y prácticas modernas os preparará para enfrentar los desafíos reales de la industria del software.</a:t>
            </a:r>
            <a:endParaRPr lang="en-US" sz="1750" dirty="0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210.43125984251964,&quot;left&quot;:27.909370078740086,&quot;top&quot;:113.36251968503936,&quot;width&quot;:1085.746850393701}"/>
</p:tagLst>
</file>

<file path=ppt/tags/tag2.xml><?xml version="1.0" encoding="utf-8"?>
<p:tagLst xmlns:p="http://schemas.openxmlformats.org/presentationml/2006/main">
  <p:tag name="KSO_WM_DIAGRAM_VIRTUALLY_FRAME" val="{&quot;height&quot;:210.43125984251964,&quot;left&quot;:27.909370078740086,&quot;top&quot;:113.36251968503936,&quot;width&quot;:1085.746850393701}"/>
</p:tagLst>
</file>

<file path=ppt/tags/tag3.xml><?xml version="1.0" encoding="utf-8"?>
<p:tagLst xmlns:p="http://schemas.openxmlformats.org/presentationml/2006/main">
  <p:tag name="KSO_WM_DIAGRAM_VIRTUALLY_FRAME" val="{&quot;height&quot;:210.43125984251964,&quot;left&quot;:27.909370078740086,&quot;top&quot;:113.36251968503936,&quot;width&quot;:1085.746850393701}"/>
</p:tagLst>
</file>

<file path=ppt/tags/tag4.xml><?xml version="1.0" encoding="utf-8"?>
<p:tagLst xmlns:p="http://schemas.openxmlformats.org/presentationml/2006/main">
  <p:tag name="KSO_WM_DIAGRAM_VIRTUALLY_FRAME" val="{&quot;height&quot;:210.43125984251964,&quot;left&quot;:27.909370078740086,&quot;top&quot;:113.36251968503936,&quot;width&quot;:1085.746850393701}"/>
</p:tagLst>
</file>

<file path=ppt/tags/tag5.xml><?xml version="1.0" encoding="utf-8"?>
<p:tagLst xmlns:p="http://schemas.openxmlformats.org/presentationml/2006/main">
  <p:tag name="KSO_WM_DIAGRAM_VIRTUALLY_FRAME" val="{&quot;height&quot;:210.43125984251964,&quot;left&quot;:27.909370078740086,&quot;top&quot;:113.36251968503936,&quot;width&quot;:1085.746850393701}"/>
</p:tagLst>
</file>

<file path=ppt/tags/tag6.xml><?xml version="1.0" encoding="utf-8"?>
<p:tagLst xmlns:p="http://schemas.openxmlformats.org/presentationml/2006/main">
  <p:tag name="KSO_WM_DIAGRAM_VIRTUALLY_FRAME" val="{&quot;height&quot;:210.43125984251964,&quot;left&quot;:27.909370078740086,&quot;top&quot;:113.36251968503936,&quot;width&quot;:1085.746850393701}"/>
</p:tagLst>
</file>

<file path=ppt/tags/tag7.xml><?xml version="1.0" encoding="utf-8"?>
<p:tagLst xmlns:p="http://schemas.openxmlformats.org/presentationml/2006/main">
  <p:tag name="KSO_WM_DIAGRAM_VIRTUALLY_FRAME" val="{&quot;height&quot;:210.43125984251964,&quot;left&quot;:27.909370078740086,&quot;top&quot;:113.36251968503936,&quot;width&quot;:1085.746850393701}"/>
</p:tagLst>
</file>

<file path=ppt/tags/tag8.xml><?xml version="1.0" encoding="utf-8"?>
<p:tagLst xmlns:p="http://schemas.openxmlformats.org/presentationml/2006/main">
  <p:tag name="KSO_WM_DIAGRAM_VIRTUALLY_FRAME" val="{&quot;height&quot;:210.43125984251964,&quot;left&quot;:27.909370078740086,&quot;top&quot;:113.36251968503936,&quot;width&quot;:1085.746850393701}"/>
</p:tagLst>
</file>

<file path=ppt/tags/tag9.xml><?xml version="1.0" encoding="utf-8"?>
<p:tagLst xmlns:p="http://schemas.openxmlformats.org/presentationml/2006/main">
  <p:tag name="KSO_WM_DIAGRAM_VIRTUALLY_FRAME" val="{&quot;height&quot;:210.43125984251964,&quot;left&quot;:27.909370078740086,&quot;top&quot;:113.36251968503936,&quot;width&quot;:1085.746850393701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5238</Words>
  <Application>WPS Presentation</Application>
  <PresentationFormat>On-screen Show (16:9)</PresentationFormat>
  <Paragraphs>225</Paragraphs>
  <Slides>10</Slides>
  <Notes>10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10</vt:i4>
      </vt:variant>
    </vt:vector>
  </HeadingPairs>
  <TitlesOfParts>
    <vt:vector size="24" baseType="lpstr">
      <vt:lpstr>Arial</vt:lpstr>
      <vt:lpstr>SimSun</vt:lpstr>
      <vt:lpstr>Wingdings</vt:lpstr>
      <vt:lpstr>Instrument Sans Medium</vt:lpstr>
      <vt:lpstr>Instrument Sans Medium</vt:lpstr>
      <vt:lpstr>Instrument Sans Medium</vt:lpstr>
      <vt:lpstr>Open Sans</vt:lpstr>
      <vt:lpstr>Open Sans</vt:lpstr>
      <vt:lpstr>Open Sans</vt:lpstr>
      <vt:lpstr>Calibri</vt:lpstr>
      <vt:lpstr>Microsoft YaHei</vt:lpstr>
      <vt:lpstr>Arial Unicode MS</vt:lpstr>
      <vt:lpstr>Office Theme</vt:lpstr>
      <vt:lpstr>1_Office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GUADALUPE FLORES DIAZ</cp:lastModifiedBy>
  <cp:revision>3</cp:revision>
  <dcterms:created xsi:type="dcterms:W3CDTF">2025-08-22T19:28:00Z</dcterms:created>
  <dcterms:modified xsi:type="dcterms:W3CDTF">2025-08-22T19:51:23Z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5BECEF3B254E406DB7A0F58E06ABD1EE_12</vt:lpwstr>
  </property>
  <property fmtid="{D5CDD505-2E9C-101B-9397-08002B2CF9AE}" pid="3" name="KSOProductBuildVer">
    <vt:lpwstr>2058-12.2.0.21931</vt:lpwstr>
  </property>
</Properties>
</file>