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8229600" cx="14630400"/>
  <p:notesSz cx="8229600" cy="14630400"/>
  <p:embeddedFontLst>
    <p:embeddedFont>
      <p:font typeface="Roboto"/>
      <p:regular r:id="rId15"/>
      <p:bold r:id="rId16"/>
      <p:italic r:id="rId17"/>
      <p:boldItalic r:id="rId18"/>
    </p:embeddedFont>
    <p:embeddedFont>
      <p:font typeface="Saira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aira-bold.fntdata"/><Relationship Id="rId11" Type="http://schemas.openxmlformats.org/officeDocument/2006/relationships/slide" Target="slides/slide7.xml"/><Relationship Id="rId22" Type="http://schemas.openxmlformats.org/officeDocument/2006/relationships/font" Target="fonts/Saira-boldItalic.fntdata"/><Relationship Id="rId10" Type="http://schemas.openxmlformats.org/officeDocument/2006/relationships/slide" Target="slides/slide6.xml"/><Relationship Id="rId21" Type="http://schemas.openxmlformats.org/officeDocument/2006/relationships/font" Target="fonts/Saira-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Roboto-regular.fntdata"/><Relationship Id="rId14" Type="http://schemas.openxmlformats.org/officeDocument/2006/relationships/slide" Target="slides/slide10.xml"/><Relationship Id="rId17" Type="http://schemas.openxmlformats.org/officeDocument/2006/relationships/font" Target="fonts/Roboto-italic.fntdata"/><Relationship Id="rId16" Type="http://schemas.openxmlformats.org/officeDocument/2006/relationships/font" Target="fonts/Roboto-bold.fntdata"/><Relationship Id="rId5" Type="http://schemas.openxmlformats.org/officeDocument/2006/relationships/slide" Target="slides/slide1.xml"/><Relationship Id="rId19" Type="http://schemas.openxmlformats.org/officeDocument/2006/relationships/font" Target="fonts/Saira-regular.fntdata"/><Relationship Id="rId6" Type="http://schemas.openxmlformats.org/officeDocument/2006/relationships/slide" Target="slides/slide2.xml"/><Relationship Id="rId18" Type="http://schemas.openxmlformats.org/officeDocument/2006/relationships/font" Target="fonts/Roboto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/>
              <a:t>‹#›</a:t>
            </a:fld>
            <a:endParaRPr b="0" i="0" sz="1200" u="none" cap="none" strike="noStrike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" name="Google Shape;5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 master">
  <p:cSld name="Slide 1 master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30303">
              <a:alpha val="7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3" name="Google Shape;13;p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 master">
  <p:cSld name="Slide 10 mast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7" name="Google Shape;47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30303">
              <a:alpha val="7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9" name="Google Shape;49;p1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 master">
  <p:cSld name="Slide 2 mast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5" name="Google Shape;15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30303">
              <a:alpha val="7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" name="Google Shape;17;p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 master">
  <p:cSld name="Slide 3 mast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9" name="Google Shape;19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30303">
              <a:alpha val="7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1" name="Google Shape;21;p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 master">
  <p:cSld name="Slide 4 mast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3" name="Google Shape;23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30303">
              <a:alpha val="7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5" name="Google Shape;25;p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 master">
  <p:cSld name="Slide 5 mast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7" name="Google Shape;27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30303">
              <a:alpha val="7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9" name="Google Shape;29;p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 master">
  <p:cSld name="Slide 6 mast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1" name="Google Shape;31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30303">
              <a:alpha val="7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3" name="Google Shape;33;p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 master">
  <p:cSld name="Slide 7 mast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5" name="Google Shape;35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30303">
              <a:alpha val="7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7" name="Google Shape;37;p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 master">
  <p:cSld name="Slide 8 master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9" name="Google Shape;39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30303">
              <a:alpha val="7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1" name="Google Shape;41;p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 master">
  <p:cSld name="Slide 9 master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3" name="Google Shape;43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30303">
              <a:alpha val="7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5" name="Google Shape;45;p1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6" name="Google Shape;5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0" y="0"/>
            <a:ext cx="5486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/>
          <p:nvPr/>
        </p:nvSpPr>
        <p:spPr>
          <a:xfrm>
            <a:off x="793790" y="3051572"/>
            <a:ext cx="7556421" cy="21263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50"/>
              <a:buFont typeface="Saira"/>
              <a:buNone/>
            </a:pPr>
            <a:r>
              <a:rPr b="0" i="0" lang="en-US" sz="4450" u="none" cap="none" strike="noStrike">
                <a:solidFill>
                  <a:srgbClr val="FFFFFF"/>
                </a:solidFill>
                <a:latin typeface="Saira"/>
                <a:ea typeface="Saira"/>
                <a:cs typeface="Saira"/>
                <a:sym typeface="Saira"/>
              </a:rPr>
              <a:t>Importancia de las Herramientas CASE en la Ingeniería de Software</a:t>
            </a:r>
            <a:endParaRPr b="0" i="0" sz="4450" u="none" cap="none" strike="noStrik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/>
          <p:nvPr/>
        </p:nvSpPr>
        <p:spPr>
          <a:xfrm>
            <a:off x="793790" y="2521506"/>
            <a:ext cx="13042821" cy="1133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35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50"/>
              <a:buFont typeface="Saira"/>
              <a:buNone/>
            </a:pPr>
            <a:r>
              <a:rPr b="0" i="0" lang="en-US" sz="3550" u="none" cap="none" strike="noStrike">
                <a:solidFill>
                  <a:srgbClr val="FFFFFF"/>
                </a:solidFill>
                <a:latin typeface="Saira"/>
                <a:ea typeface="Saira"/>
                <a:cs typeface="Saira"/>
                <a:sym typeface="Saira"/>
              </a:rPr>
              <a:t>Conclusión: ¿Por qué son indispensables las herramientas CASE?</a:t>
            </a:r>
            <a:endParaRPr b="0" i="0" sz="3550" u="none" cap="none" strike="noStrike"/>
          </a:p>
        </p:txBody>
      </p:sp>
      <p:sp>
        <p:nvSpPr>
          <p:cNvPr id="140" name="Google Shape;140;p22"/>
          <p:cNvSpPr/>
          <p:nvPr/>
        </p:nvSpPr>
        <p:spPr>
          <a:xfrm>
            <a:off x="793790" y="4109085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None/>
            </a:pP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Las herramientas CASE son el motor que impulsa eficiencia y calidad en la ingeniería de software moderna.</a:t>
            </a:r>
            <a:endParaRPr b="0" i="0" sz="1750" u="none" cap="none" strike="noStrike"/>
          </a:p>
        </p:txBody>
      </p:sp>
      <p:sp>
        <p:nvSpPr>
          <p:cNvPr id="141" name="Google Shape;141;p22"/>
          <p:cNvSpPr/>
          <p:nvPr/>
        </p:nvSpPr>
        <p:spPr>
          <a:xfrm>
            <a:off x="793790" y="4727138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None/>
            </a:pP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Ayudan a enfrentar la creciente complejidad de los proyectos y garantizan ahorro, competitividad y éxito.</a:t>
            </a:r>
            <a:endParaRPr b="0" i="0" sz="1750" u="none" cap="none" strike="noStrike"/>
          </a:p>
        </p:txBody>
      </p:sp>
      <p:sp>
        <p:nvSpPr>
          <p:cNvPr id="142" name="Google Shape;142;p22"/>
          <p:cNvSpPr/>
          <p:nvPr/>
        </p:nvSpPr>
        <p:spPr>
          <a:xfrm>
            <a:off x="793790" y="5345192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None/>
            </a:pP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Invertir en CASE es fundamental para cualquier organización que busca sobresalir en el desarrollo tecnológico.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/>
          <p:nvPr/>
        </p:nvSpPr>
        <p:spPr>
          <a:xfrm>
            <a:off x="793790" y="2980849"/>
            <a:ext cx="7009090" cy="566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35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50"/>
              <a:buFont typeface="Saira"/>
              <a:buNone/>
            </a:pPr>
            <a:r>
              <a:rPr b="0" i="0" lang="en-US" sz="3550" u="none" cap="none" strike="noStrike">
                <a:solidFill>
                  <a:srgbClr val="FFFFFF"/>
                </a:solidFill>
                <a:latin typeface="Saira"/>
                <a:ea typeface="Saira"/>
                <a:cs typeface="Saira"/>
                <a:sym typeface="Saira"/>
              </a:rPr>
              <a:t>¿Qué son las herramientas CASE?</a:t>
            </a:r>
            <a:endParaRPr b="0" i="0" sz="3550" u="none" cap="none" strike="noStrike"/>
          </a:p>
        </p:txBody>
      </p:sp>
      <p:sp>
        <p:nvSpPr>
          <p:cNvPr id="64" name="Google Shape;64;p14"/>
          <p:cNvSpPr/>
          <p:nvPr/>
        </p:nvSpPr>
        <p:spPr>
          <a:xfrm>
            <a:off x="793790" y="4001453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None/>
            </a:pPr>
            <a:r>
              <a:rPr b="1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CASE</a:t>
            </a: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 significa Computer Aided Software Engineering (Ingeniería de Software Asistida por Computadora).</a:t>
            </a:r>
            <a:endParaRPr b="0" i="0" sz="1750" u="none" cap="none" strike="noStrike"/>
          </a:p>
        </p:txBody>
      </p:sp>
      <p:sp>
        <p:nvSpPr>
          <p:cNvPr id="65" name="Google Shape;65;p14"/>
          <p:cNvSpPr/>
          <p:nvPr/>
        </p:nvSpPr>
        <p:spPr>
          <a:xfrm>
            <a:off x="793790" y="4443651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Char char="•"/>
            </a:pP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Son aplicaciones informáticas que automatizan tareas clave del ciclo de vida del desarrollo de software.</a:t>
            </a:r>
            <a:endParaRPr b="0" i="0" sz="1750" u="none" cap="none" strike="noStrike"/>
          </a:p>
        </p:txBody>
      </p:sp>
      <p:sp>
        <p:nvSpPr>
          <p:cNvPr id="66" name="Google Shape;66;p14"/>
          <p:cNvSpPr/>
          <p:nvPr/>
        </p:nvSpPr>
        <p:spPr>
          <a:xfrm>
            <a:off x="793790" y="4885849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Char char="•"/>
            </a:pP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Su objetivo principal es aumentar la productividad y calidad mientras se reducen costos y tiempos.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72" name="Google Shape;7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486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/>
          <p:nvPr/>
        </p:nvSpPr>
        <p:spPr>
          <a:xfrm>
            <a:off x="6280190" y="2203966"/>
            <a:ext cx="7556421" cy="1133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35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50"/>
              <a:buFont typeface="Saira"/>
              <a:buNone/>
            </a:pPr>
            <a:r>
              <a:rPr b="0" i="0" lang="en-US" sz="3550" u="none" cap="none" strike="noStrike">
                <a:solidFill>
                  <a:srgbClr val="FFFFFF"/>
                </a:solidFill>
                <a:latin typeface="Saira"/>
                <a:ea typeface="Saira"/>
                <a:cs typeface="Saira"/>
                <a:sym typeface="Saira"/>
              </a:rPr>
              <a:t>Historia y evolución de las herramientas CASE</a:t>
            </a:r>
            <a:endParaRPr b="0" i="0" sz="3550" u="none" cap="none" strike="noStrike"/>
          </a:p>
        </p:txBody>
      </p:sp>
      <p:sp>
        <p:nvSpPr>
          <p:cNvPr id="74" name="Google Shape;74;p15"/>
          <p:cNvSpPr/>
          <p:nvPr/>
        </p:nvSpPr>
        <p:spPr>
          <a:xfrm>
            <a:off x="6280190" y="3593068"/>
            <a:ext cx="7556421" cy="145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None/>
            </a:pP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Desde los años 70 con proyectos pioneros como ISDOS, hasta las primeras herramientas comerciales para PC en los 80, las CASE han evolucionado significativamente. Durante los 90, IBM y su AD/Cycle impulsaron el auge en mainframes, seguido de un declive de las herramientas Big CASE.</a:t>
            </a:r>
            <a:endParaRPr b="0" i="0" sz="1750" u="none" cap="none" strike="noStrike"/>
          </a:p>
        </p:txBody>
      </p:sp>
      <p:sp>
        <p:nvSpPr>
          <p:cNvPr id="75" name="Google Shape;75;p15"/>
          <p:cNvSpPr/>
          <p:nvPr/>
        </p:nvSpPr>
        <p:spPr>
          <a:xfrm>
            <a:off x="6280190" y="5299829"/>
            <a:ext cx="7556421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None/>
            </a:pP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Actualmente, existen herramientas especializadas enfocadas en fases específicas del desarrollo de software.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/>
          <p:nvPr/>
        </p:nvSpPr>
        <p:spPr>
          <a:xfrm>
            <a:off x="793790" y="2759750"/>
            <a:ext cx="11377732" cy="566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35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50"/>
              <a:buFont typeface="Saira"/>
              <a:buNone/>
            </a:pPr>
            <a:r>
              <a:rPr b="0" i="0" lang="en-US" sz="3550" u="none" cap="none" strike="noStrike">
                <a:solidFill>
                  <a:srgbClr val="FFFFFF"/>
                </a:solidFill>
                <a:latin typeface="Saira"/>
                <a:ea typeface="Saira"/>
                <a:cs typeface="Saira"/>
                <a:sym typeface="Saira"/>
              </a:rPr>
              <a:t>Clasificación según fases del ciclo de vida del software</a:t>
            </a:r>
            <a:endParaRPr b="0" i="0" sz="3550" u="none" cap="none" strike="noStrike"/>
          </a:p>
        </p:txBody>
      </p:sp>
      <p:sp>
        <p:nvSpPr>
          <p:cNvPr id="82" name="Google Shape;82;p16"/>
          <p:cNvSpPr/>
          <p:nvPr/>
        </p:nvSpPr>
        <p:spPr>
          <a:xfrm>
            <a:off x="793790" y="3780353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None/>
            </a:pPr>
            <a:r>
              <a:rPr b="1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Upper CASE (U-CASE):</a:t>
            </a: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 planificación, análisis y diseño con diagramas UML.</a:t>
            </a:r>
            <a:endParaRPr b="0" i="0" sz="1750" u="none" cap="none" strike="noStrike"/>
          </a:p>
        </p:txBody>
      </p:sp>
      <p:sp>
        <p:nvSpPr>
          <p:cNvPr id="83" name="Google Shape;83;p16"/>
          <p:cNvSpPr/>
          <p:nvPr/>
        </p:nvSpPr>
        <p:spPr>
          <a:xfrm>
            <a:off x="793790" y="4222552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None/>
            </a:pPr>
            <a:r>
              <a:rPr b="1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Middle CASE (M-CASE):</a:t>
            </a: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 automatización en análisis y diseño.</a:t>
            </a:r>
            <a:endParaRPr b="0" i="0" sz="1750" u="none" cap="none" strike="noStrike"/>
          </a:p>
        </p:txBody>
      </p:sp>
      <p:sp>
        <p:nvSpPr>
          <p:cNvPr id="84" name="Google Shape;84;p16"/>
          <p:cNvSpPr/>
          <p:nvPr/>
        </p:nvSpPr>
        <p:spPr>
          <a:xfrm>
            <a:off x="793790" y="4664750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None/>
            </a:pPr>
            <a:r>
              <a:rPr b="1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Lower CASE (L-CASE):</a:t>
            </a: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 generación de código, pruebas, documentación y mantenimiento.</a:t>
            </a:r>
            <a:endParaRPr b="0" i="0" sz="1750" u="none" cap="none" strike="noStrike"/>
          </a:p>
        </p:txBody>
      </p:sp>
      <p:sp>
        <p:nvSpPr>
          <p:cNvPr id="85" name="Google Shape;85;p16"/>
          <p:cNvSpPr/>
          <p:nvPr/>
        </p:nvSpPr>
        <p:spPr>
          <a:xfrm>
            <a:off x="793790" y="5106948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None/>
            </a:pPr>
            <a:r>
              <a:rPr b="1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Integrated CASE (I-CASE):</a:t>
            </a: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 herramientas que integran todas las fases del ciclo.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/>
          <p:nvPr/>
        </p:nvSpPr>
        <p:spPr>
          <a:xfrm>
            <a:off x="793790" y="2759750"/>
            <a:ext cx="9193173" cy="566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35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50"/>
              <a:buFont typeface="Saira"/>
              <a:buNone/>
            </a:pPr>
            <a:r>
              <a:rPr b="0" i="0" lang="en-US" sz="3550" u="none" cap="none" strike="noStrike">
                <a:solidFill>
                  <a:srgbClr val="FFFFFF"/>
                </a:solidFill>
                <a:latin typeface="Saira"/>
                <a:ea typeface="Saira"/>
                <a:cs typeface="Saira"/>
                <a:sym typeface="Saira"/>
              </a:rPr>
              <a:t>Beneficios clave de usar herramientas CASE</a:t>
            </a:r>
            <a:endParaRPr b="0" i="0" sz="3550" u="none" cap="none" strike="noStrike"/>
          </a:p>
        </p:txBody>
      </p:sp>
      <p:sp>
        <p:nvSpPr>
          <p:cNvPr id="92" name="Google Shape;92;p17"/>
          <p:cNvSpPr/>
          <p:nvPr/>
        </p:nvSpPr>
        <p:spPr>
          <a:xfrm>
            <a:off x="793790" y="3780353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Char char="•"/>
            </a:pP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Mejora significativa en la productividad del desarrollo de software.</a:t>
            </a:r>
            <a:endParaRPr b="0" i="0" sz="1750" u="none" cap="none" strike="noStrike"/>
          </a:p>
        </p:txBody>
      </p:sp>
      <p:sp>
        <p:nvSpPr>
          <p:cNvPr id="93" name="Google Shape;93;p17"/>
          <p:cNvSpPr/>
          <p:nvPr/>
        </p:nvSpPr>
        <p:spPr>
          <a:xfrm>
            <a:off x="793790" y="4222552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Char char="•"/>
            </a:pP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Aumento en la calidad del producto final entregado.</a:t>
            </a:r>
            <a:endParaRPr b="0" i="0" sz="1750" u="none" cap="none" strike="noStrike"/>
          </a:p>
        </p:txBody>
      </p:sp>
      <p:sp>
        <p:nvSpPr>
          <p:cNvPr id="94" name="Google Shape;94;p17"/>
          <p:cNvSpPr/>
          <p:nvPr/>
        </p:nvSpPr>
        <p:spPr>
          <a:xfrm>
            <a:off x="793790" y="4664750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Char char="•"/>
            </a:pP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Reducción importante de tiempos y costos tanto en desarrollo como mantenimiento.</a:t>
            </a:r>
            <a:endParaRPr b="0" i="0" sz="1750" u="none" cap="none" strike="noStrike"/>
          </a:p>
        </p:txBody>
      </p:sp>
      <p:sp>
        <p:nvSpPr>
          <p:cNvPr id="95" name="Google Shape;95;p17"/>
          <p:cNvSpPr/>
          <p:nvPr/>
        </p:nvSpPr>
        <p:spPr>
          <a:xfrm>
            <a:off x="793790" y="5106948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Char char="•"/>
            </a:pP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Automatización de tareas rutinarias como documentación, pruebas y generación de código.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1" name="Google Shape;10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486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8"/>
          <p:cNvSpPr/>
          <p:nvPr/>
        </p:nvSpPr>
        <p:spPr>
          <a:xfrm>
            <a:off x="6280190" y="2566868"/>
            <a:ext cx="7556421" cy="1133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35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50"/>
              <a:buFont typeface="Saira"/>
              <a:buNone/>
            </a:pPr>
            <a:r>
              <a:rPr b="0" i="0" lang="en-US" sz="3550" u="none" cap="none" strike="noStrike">
                <a:solidFill>
                  <a:srgbClr val="FFFFFF"/>
                </a:solidFill>
                <a:latin typeface="Saira"/>
                <a:ea typeface="Saira"/>
                <a:cs typeface="Saira"/>
                <a:sym typeface="Saira"/>
              </a:rPr>
              <a:t>Impacto en la gestión y planificación de proyectos</a:t>
            </a:r>
            <a:endParaRPr b="0" i="0" sz="3550" u="none" cap="none" strike="noStrike"/>
          </a:p>
        </p:txBody>
      </p:sp>
      <p:sp>
        <p:nvSpPr>
          <p:cNvPr id="103" name="Google Shape;103;p18"/>
          <p:cNvSpPr/>
          <p:nvPr/>
        </p:nvSpPr>
        <p:spPr>
          <a:xfrm>
            <a:off x="6280190" y="3955971"/>
            <a:ext cx="7556421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None/>
            </a:pP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Las herramientas CASE facilitan la planificación precisa y el control de recursos gracias a un repositorio centralizado y consistente.</a:t>
            </a:r>
            <a:endParaRPr b="0" i="0" sz="1750" u="none" cap="none" strike="noStrike"/>
          </a:p>
        </p:txBody>
      </p:sp>
      <p:sp>
        <p:nvSpPr>
          <p:cNvPr id="104" name="Google Shape;104;p18"/>
          <p:cNvSpPr/>
          <p:nvPr/>
        </p:nvSpPr>
        <p:spPr>
          <a:xfrm>
            <a:off x="6280190" y="4936927"/>
            <a:ext cx="7556421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None/>
            </a:pP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Permiten detectar errores e inconsistencias de forma temprana y soportan metodologías tanto ágiles como tradicionales de ingeniería.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/>
          <p:nvPr/>
        </p:nvSpPr>
        <p:spPr>
          <a:xfrm>
            <a:off x="793790" y="2759750"/>
            <a:ext cx="9374981" cy="566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35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50"/>
              <a:buFont typeface="Saira"/>
              <a:buNone/>
            </a:pPr>
            <a:r>
              <a:rPr b="0" i="0" lang="en-US" sz="3550" u="none" cap="none" strike="noStrike">
                <a:solidFill>
                  <a:srgbClr val="FFFFFF"/>
                </a:solidFill>
                <a:latin typeface="Saira"/>
                <a:ea typeface="Saira"/>
                <a:cs typeface="Saira"/>
                <a:sym typeface="Saira"/>
              </a:rPr>
              <a:t>Ejemplos de herramientas CASE y su función</a:t>
            </a:r>
            <a:endParaRPr b="0" i="0" sz="3550" u="none" cap="none" strike="noStrike"/>
          </a:p>
        </p:txBody>
      </p:sp>
      <p:sp>
        <p:nvSpPr>
          <p:cNvPr id="111" name="Google Shape;111;p19"/>
          <p:cNvSpPr/>
          <p:nvPr/>
        </p:nvSpPr>
        <p:spPr>
          <a:xfrm>
            <a:off x="793790" y="3780353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None/>
            </a:pPr>
            <a:r>
              <a:rPr b="1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Diseño:</a:t>
            </a: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 Creación y refinamiento de diagramas y arquitecturas.</a:t>
            </a:r>
            <a:endParaRPr b="0" i="0" sz="1750" u="none" cap="none" strike="noStrike"/>
          </a:p>
        </p:txBody>
      </p:sp>
      <p:sp>
        <p:nvSpPr>
          <p:cNvPr id="112" name="Google Shape;112;p19"/>
          <p:cNvSpPr/>
          <p:nvPr/>
        </p:nvSpPr>
        <p:spPr>
          <a:xfrm>
            <a:off x="793790" y="4222552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None/>
            </a:pPr>
            <a:r>
              <a:rPr b="1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Análisis:</a:t>
            </a: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 Validación automática de requisitos y modelos.</a:t>
            </a:r>
            <a:endParaRPr b="0" i="0" sz="1750" u="none" cap="none" strike="noStrike"/>
          </a:p>
        </p:txBody>
      </p:sp>
      <p:sp>
        <p:nvSpPr>
          <p:cNvPr id="113" name="Google Shape;113;p19"/>
          <p:cNvSpPr/>
          <p:nvPr/>
        </p:nvSpPr>
        <p:spPr>
          <a:xfrm>
            <a:off x="793790" y="4664750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None/>
            </a:pPr>
            <a:r>
              <a:rPr b="1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Aseguramiento de Calidad:</a:t>
            </a: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 Control de versiones y ejecución de pruebas.</a:t>
            </a:r>
            <a:endParaRPr b="0" i="0" sz="1750" u="none" cap="none" strike="noStrike"/>
          </a:p>
        </p:txBody>
      </p:sp>
      <p:sp>
        <p:nvSpPr>
          <p:cNvPr id="114" name="Google Shape;114;p19"/>
          <p:cNvSpPr/>
          <p:nvPr/>
        </p:nvSpPr>
        <p:spPr>
          <a:xfrm>
            <a:off x="793790" y="5106948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None/>
            </a:pPr>
            <a:r>
              <a:rPr b="1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Gestión de configuración:</a:t>
            </a: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 Control de cambios y versiones del software.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20" name="Google Shape;12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486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0"/>
          <p:cNvSpPr/>
          <p:nvPr/>
        </p:nvSpPr>
        <p:spPr>
          <a:xfrm>
            <a:off x="6280190" y="2266355"/>
            <a:ext cx="7556421" cy="1133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35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50"/>
              <a:buFont typeface="Saira"/>
              <a:buNone/>
            </a:pPr>
            <a:r>
              <a:rPr b="0" i="0" lang="en-US" sz="3550" u="none" cap="none" strike="noStrike">
                <a:solidFill>
                  <a:srgbClr val="FFFFFF"/>
                </a:solidFill>
                <a:latin typeface="Saira"/>
                <a:ea typeface="Saira"/>
                <a:cs typeface="Saira"/>
                <a:sym typeface="Saira"/>
              </a:rPr>
              <a:t>Caso de éxito: Automatización y calidad en proyectos reales</a:t>
            </a:r>
            <a:endParaRPr b="0" i="0" sz="3550" u="none" cap="none" strike="noStrike"/>
          </a:p>
        </p:txBody>
      </p:sp>
      <p:sp>
        <p:nvSpPr>
          <p:cNvPr id="122" name="Google Shape;122;p20"/>
          <p:cNvSpPr/>
          <p:nvPr/>
        </p:nvSpPr>
        <p:spPr>
          <a:xfrm>
            <a:off x="6280190" y="3627120"/>
            <a:ext cx="7556421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Char char="•"/>
            </a:pP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Empresas que integraron CASE lograron reducir tiempos de desarrollo hasta 30%.</a:t>
            </a:r>
            <a:endParaRPr b="0" i="0" sz="1750" u="none" cap="none" strike="noStrike"/>
          </a:p>
        </p:txBody>
      </p:sp>
      <p:sp>
        <p:nvSpPr>
          <p:cNvPr id="123" name="Google Shape;123;p20"/>
          <p:cNvSpPr/>
          <p:nvPr/>
        </p:nvSpPr>
        <p:spPr>
          <a:xfrm>
            <a:off x="6280190" y="4432221"/>
            <a:ext cx="7556421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Char char="•"/>
            </a:pP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La detección temprana de errores disminuyó los costos de corrección en un 50%.</a:t>
            </a:r>
            <a:endParaRPr b="0" i="0" sz="1750" u="none" cap="none" strike="noStrike"/>
          </a:p>
        </p:txBody>
      </p:sp>
      <p:sp>
        <p:nvSpPr>
          <p:cNvPr id="124" name="Google Shape;124;p20"/>
          <p:cNvSpPr/>
          <p:nvPr/>
        </p:nvSpPr>
        <p:spPr>
          <a:xfrm>
            <a:off x="6280190" y="5237321"/>
            <a:ext cx="7556421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Char char="•"/>
            </a:pP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La estandarización documental y reutilización de componentes mejoraron la eficiencia global.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/>
          <p:nvPr/>
        </p:nvSpPr>
        <p:spPr>
          <a:xfrm>
            <a:off x="793790" y="2980849"/>
            <a:ext cx="8514755" cy="566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35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50"/>
              <a:buFont typeface="Saira"/>
              <a:buNone/>
            </a:pPr>
            <a:r>
              <a:rPr b="0" i="0" lang="en-US" sz="3550" u="none" cap="none" strike="noStrike">
                <a:solidFill>
                  <a:srgbClr val="FFFFFF"/>
                </a:solidFill>
                <a:latin typeface="Saira"/>
                <a:ea typeface="Saira"/>
                <a:cs typeface="Saira"/>
                <a:sym typeface="Saira"/>
              </a:rPr>
              <a:t>Retos y futuro de las herramientas CASE</a:t>
            </a:r>
            <a:endParaRPr b="0" i="0" sz="3550" u="none" cap="none" strike="noStrike"/>
          </a:p>
        </p:txBody>
      </p:sp>
      <p:sp>
        <p:nvSpPr>
          <p:cNvPr id="131" name="Google Shape;131;p21"/>
          <p:cNvSpPr/>
          <p:nvPr/>
        </p:nvSpPr>
        <p:spPr>
          <a:xfrm>
            <a:off x="793790" y="4001453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Char char="•"/>
            </a:pP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Adaptación a nuevas metodologías emergentes como DevOps e inteligencia artificial.</a:t>
            </a:r>
            <a:endParaRPr b="0" i="0" sz="1750" u="none" cap="none" strike="noStrike"/>
          </a:p>
        </p:txBody>
      </p:sp>
      <p:sp>
        <p:nvSpPr>
          <p:cNvPr id="132" name="Google Shape;132;p21"/>
          <p:cNvSpPr/>
          <p:nvPr/>
        </p:nvSpPr>
        <p:spPr>
          <a:xfrm>
            <a:off x="793790" y="4443651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Char char="•"/>
            </a:pP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Integración creciente con plataformas colaborativas y servicios en la nube.</a:t>
            </a:r>
            <a:endParaRPr b="0" i="0" sz="1750" u="none" cap="none" strike="noStrike"/>
          </a:p>
        </p:txBody>
      </p:sp>
      <p:sp>
        <p:nvSpPr>
          <p:cNvPr id="133" name="Google Shape;133;p21"/>
          <p:cNvSpPr/>
          <p:nvPr/>
        </p:nvSpPr>
        <p:spPr>
          <a:xfrm>
            <a:off x="793790" y="4885849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750"/>
              <a:buFont typeface="Roboto"/>
              <a:buChar char="•"/>
            </a:pPr>
            <a:r>
              <a:rPr b="0" i="0" lang="en-US" sz="1750" u="none" cap="none" strike="noStrike">
                <a:solidFill>
                  <a:srgbClr val="E5E0DF"/>
                </a:solidFill>
                <a:latin typeface="Roboto"/>
                <a:ea typeface="Roboto"/>
                <a:cs typeface="Roboto"/>
                <a:sym typeface="Roboto"/>
              </a:rPr>
              <a:t>Evolución hacia herramientas más inteligentes, automatizadas y predictivas.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