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6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</p:sldIdLst>
  <p:sldSz cx="14630400" cy="8229600"/>
  <p:notesSz cx="8229600" cy="14630400"/>
  <p:embeddedFontLst>
    <p:embeddedFont>
      <p:font typeface="Instrument Sans Medium" pitchFamily="34" charset="0"/>
      <p:regular r:id="rId19"/>
    </p:embeddedFont>
    <p:embeddedFont>
      <p:font typeface="Instrument Sans Medium" pitchFamily="34" charset="-122"/>
      <p:regular r:id="rId20"/>
    </p:embeddedFont>
    <p:embeddedFont>
      <p:font typeface="Instrument Sans Medium" pitchFamily="34" charset="-120"/>
      <p:regular r:id="rId21"/>
    </p:embeddedFont>
    <p:embeddedFont>
      <p:font typeface="Calibri" panose="020F0502020204030204" charset="0"/>
      <p:regular r:id="rId22"/>
      <p:bold r:id="rId23"/>
      <p:italic r:id="rId24"/>
      <p:boldItalic r:id="rId2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font" Target="fonts/font7.fntdata"/><Relationship Id="rId24" Type="http://schemas.openxmlformats.org/officeDocument/2006/relationships/font" Target="fonts/font6.fntdata"/><Relationship Id="rId23" Type="http://schemas.openxmlformats.org/officeDocument/2006/relationships/font" Target="fonts/font5.fntdata"/><Relationship Id="rId22" Type="http://schemas.openxmlformats.org/officeDocument/2006/relationships/font" Target="fonts/font4.fntdata"/><Relationship Id="rId21" Type="http://schemas.openxmlformats.org/officeDocument/2006/relationships/font" Target="fonts/font3.fntdata"/><Relationship Id="rId20" Type="http://schemas.openxmlformats.org/officeDocument/2006/relationships/font" Target="fonts/font2.fntdata"/><Relationship Id="rId2" Type="http://schemas.openxmlformats.org/officeDocument/2006/relationships/theme" Target="theme/theme1.xml"/><Relationship Id="rId19" Type="http://schemas.openxmlformats.org/officeDocument/2006/relationships/font" Target="fonts/font1.fntdata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.xml"/><Relationship Id="rId8" Type="http://schemas.openxmlformats.org/officeDocument/2006/relationships/image" Target="../media/image27.png"/><Relationship Id="rId7" Type="http://schemas.openxmlformats.org/officeDocument/2006/relationships/image" Target="../media/image26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0" Type="http://schemas.openxmlformats.org/officeDocument/2006/relationships/notesSlide" Target="../notesSlides/notesSlide10.xml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Text 0"/>
          <p:cNvSpPr/>
          <p:nvPr/>
        </p:nvSpPr>
        <p:spPr>
          <a:xfrm>
            <a:off x="6280190" y="3213140"/>
            <a:ext cx="75564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4" name="Text 1"/>
          <p:cNvSpPr/>
          <p:nvPr/>
        </p:nvSpPr>
        <p:spPr>
          <a:xfrm>
            <a:off x="6280190" y="1795621"/>
            <a:ext cx="75564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s-ES" altLang="en-US" sz="70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1.2. </a:t>
            </a:r>
            <a:r>
              <a:rPr lang="en-US" sz="70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Ciclo de Vida del </a:t>
            </a:r>
            <a:r>
              <a:rPr lang="en-US" sz="70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Desarrollo de Software</a:t>
            </a:r>
            <a:endParaRPr lang="en-US" sz="7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4108" y="380286"/>
            <a:ext cx="5878949" cy="43231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s-ES" altLang="en-US" sz="27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8. </a:t>
            </a:r>
            <a:r>
              <a:rPr lang="en-US" sz="27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Fase de Despliegue/Implementación</a:t>
            </a:r>
            <a:endParaRPr lang="en-US" sz="270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3870" y="1089025"/>
            <a:ext cx="6830695" cy="26435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 esta etapa, el software completado se </a:t>
            </a:r>
            <a:endParaRPr lang="en-US" sz="24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lanza y se pone a disposición de </a:t>
            </a:r>
            <a:endParaRPr lang="en-US" sz="24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los usuarios finales.</a:t>
            </a:r>
            <a:endParaRPr lang="en-US" sz="24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83870" y="2309495"/>
            <a:ext cx="2075180" cy="4159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Descripción:</a:t>
            </a:r>
            <a:endParaRPr lang="en-US" sz="240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83870" y="2687955"/>
            <a:ext cx="6662420" cy="24968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 instala la aplicación en un entorno de producción (servidores, tiendas de aplicaciones, etc.) y se hacen las configuraciones finales para que los usuarios puedan acceder y usarla.</a:t>
            </a:r>
            <a:endParaRPr lang="en-US" sz="24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83870" y="5059045"/>
            <a:ext cx="2571750" cy="60071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Documentación necesaria:</a:t>
            </a:r>
            <a:endParaRPr lang="en-US" sz="2400" dirty="0">
              <a:solidFill>
                <a:srgbClr val="FEFEFE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83870" y="5578475"/>
            <a:ext cx="6662420" cy="24968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SzPct val="100000"/>
              <a:buNone/>
            </a:pPr>
            <a:r>
              <a:rPr lang="en-US" sz="2400" dirty="0">
                <a:solidFill>
                  <a:srgbClr val="F5F5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Notas de Lanzamiento (Release Notes):</a:t>
            </a:r>
            <a:r>
              <a:rPr lang="en-US" sz="24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Un resumen de las nuevas características, mejoras y correcciones de errores en la nueva versión.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2157095" y="7250430"/>
            <a:ext cx="6662420" cy="1249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SzPct val="100000"/>
              <a:buNone/>
            </a:pPr>
            <a:r>
              <a:rPr lang="en-US" sz="2400" dirty="0">
                <a:solidFill>
                  <a:srgbClr val="F5F5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Manual de Usuario:</a:t>
            </a:r>
            <a:r>
              <a:rPr lang="en-US" sz="24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Guía para que los usuarios aprendan a utilizar </a:t>
            </a:r>
            <a:endParaRPr lang="en-US" sz="24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SzPct val="100000"/>
              <a:buNone/>
            </a:pPr>
            <a:r>
              <a:rPr lang="en-US" sz="24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 software.</a:t>
            </a:r>
            <a:endParaRPr lang="en-US" sz="24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1532" y="380325"/>
            <a:ext cx="6662380" cy="66623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84108" y="8647152"/>
            <a:ext cx="2690336" cy="2593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Aplicaciones/Herramientas: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484108" y="9113877"/>
            <a:ext cx="13662184" cy="2213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0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AWS / Google Cloud Platform / Azure: Plataformas en la nube para alojar y escalar aplicaciones.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484108" y="9383554"/>
            <a:ext cx="13662184" cy="2213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0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Docker / Kubernetes: Herramientas para empaquetar y gestionar aplicaciones de manera eficiente y consistente.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>
            <a:lum bright="70000" contrast="-7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923" y="1766372"/>
            <a:ext cx="4760595" cy="4760595"/>
          </a:xfrm>
          <a:prstGeom prst="rect">
            <a:avLst/>
          </a:prstGeom>
        </p:spPr>
      </p:pic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743768" y="1794312"/>
            <a:ext cx="4760595" cy="4760595"/>
          </a:xfrm>
          <a:prstGeom prst="rect">
            <a:avLst/>
          </a:prstGeom>
        </p:spPr>
      </p:pic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923" y="1766372"/>
            <a:ext cx="4760595" cy="4760595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14350" y="404098"/>
            <a:ext cx="3992642" cy="4592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s-ES" altLang="en-US" sz="28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8. </a:t>
            </a:r>
            <a:r>
              <a:rPr lang="en-US" sz="28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Fase de Mantenimiento</a:t>
            </a:r>
            <a:endParaRPr lang="en-US" sz="280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35220" y="255270"/>
            <a:ext cx="7285355" cy="109601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Una vez que el software está en vivo, 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 trabajo no termina. Esta es una fase continua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 soporte y mejora.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1942743" y="2208490"/>
            <a:ext cx="1864995" cy="2295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800"/>
              </a:lnSpc>
              <a:buNone/>
            </a:pPr>
            <a:r>
              <a:rPr lang="en-US" sz="22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Corrección de Errores</a:t>
            </a:r>
            <a:endParaRPr lang="en-US" sz="220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45770" y="2622669"/>
            <a:ext cx="4200168" cy="2350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Solucionar problemas 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r">
              <a:lnSpc>
                <a:spcPts val="18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detectados por usuarios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3923" y="1766372"/>
            <a:ext cx="4760595" cy="476059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5475" y="2208530"/>
            <a:ext cx="837565" cy="104838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063077" y="2208490"/>
            <a:ext cx="1836896" cy="2295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2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Actualizaciones</a:t>
            </a:r>
            <a:endParaRPr lang="en-US" sz="220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9" name="Text 5"/>
          <p:cNvSpPr/>
          <p:nvPr/>
        </p:nvSpPr>
        <p:spPr>
          <a:xfrm>
            <a:off x="9602827" y="2615049"/>
            <a:ext cx="4200168" cy="2350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Mejorar 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funcionalidades 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existentes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8315" y="2613660"/>
            <a:ext cx="938530" cy="117475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474557" y="5363766"/>
            <a:ext cx="1836896" cy="2295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2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Nuevas Funciones</a:t>
            </a:r>
            <a:endParaRPr lang="en-US" sz="220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9474557" y="5793819"/>
            <a:ext cx="4200168" cy="2350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Añadir 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18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capacidades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18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según 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18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necesidades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1440" y="4681220"/>
            <a:ext cx="1076960" cy="1347470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2442647" y="5134531"/>
            <a:ext cx="1836896" cy="2295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800"/>
              </a:lnSpc>
              <a:buNone/>
            </a:pPr>
            <a:r>
              <a:rPr lang="en-US" sz="22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Optimización</a:t>
            </a:r>
            <a:endParaRPr lang="en-US" sz="220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17" name="Text 9"/>
          <p:cNvSpPr/>
          <p:nvPr/>
        </p:nvSpPr>
        <p:spPr>
          <a:xfrm>
            <a:off x="735330" y="5593159"/>
            <a:ext cx="4200168" cy="2350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Mejorar rendimiento 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r">
              <a:lnSpc>
                <a:spcPts val="18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 eficiencia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6210" y="4438015"/>
            <a:ext cx="1176020" cy="14719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Tabla 3"/>
          <p:cNvGraphicFramePr/>
          <p:nvPr>
            <p:custDataLst>
              <p:tags r:id="rId1"/>
            </p:custDataLst>
          </p:nvPr>
        </p:nvGraphicFramePr>
        <p:xfrm>
          <a:off x="726440" y="46355"/>
          <a:ext cx="13520420" cy="13235940"/>
        </p:xfrm>
        <a:graphic>
          <a:graphicData uri="http://schemas.openxmlformats.org/drawingml/2006/table">
            <a:tbl>
              <a:tblPr/>
              <a:tblGrid>
                <a:gridCol w="2150110"/>
                <a:gridCol w="2863215"/>
                <a:gridCol w="8507095"/>
              </a:tblGrid>
              <a:tr h="172720">
                <a:tc>
                  <a:txBody>
                    <a:bodyPr/>
                    <a:p>
                      <a:pPr algn="ctr" fontAlgn="ctr"/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Herramienta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Fase(s)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Descripción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</a:tr>
              <a:tr h="552450">
                <a:tc>
                  <a:txBody>
                    <a:bodyPr/>
                    <a:p>
                      <a:pPr fontAlgn="ctr"/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Jira Software</a:t>
                      </a:r>
                      <a:endParaRPr lang="en-US" altLang="zh-CN" sz="1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Requisitos, Análisis, Pruebas, Mantenimiento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Herramienta de gestión de proyectos y seguimiento de incidencias. Permite planificar, rastrear y lanzar software, ideal para equipos que usan metodologías Ágiles.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3085">
                <a:tc>
                  <a:txBody>
                    <a:bodyPr/>
                    <a:p>
                      <a:pPr fontAlgn="ctr"/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Trello</a:t>
                      </a:r>
                      <a:endParaRPr lang="en-US" altLang="zh-CN" sz="1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Requisitos, Análisis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Una herramienta visual de gestión de proyectos basada en tableros Kanban. Perfecta para organizar tareas, ideas y requisitos de forma sencilla y colaborativa.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3085">
                <a:tc>
                  <a:txBody>
                    <a:bodyPr/>
                    <a:p>
                      <a:pPr fontAlgn="ctr"/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Confluence</a:t>
                      </a:r>
                      <a:endParaRPr lang="en-US" altLang="zh-CN" sz="1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Requisitos, Análisis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Una plataforma de colaboración que facilita la creación y gestión de documentación. Ideal para redactar especificaciones de requisitos (SRS) y mantener la información del proyecto organizada.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3085">
                <a:tc>
                  <a:txBody>
                    <a:bodyPr/>
                    <a:p>
                      <a:pPr fontAlgn="ctr"/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Miro</a:t>
                      </a:r>
                      <a:endParaRPr lang="en-US" altLang="zh-CN" sz="1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Análisis, Diseño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Una pizarra digital colaborativa. Se usa para la lluvia de ideas, la creación de diagramas de flujo, mapas de procesos, wireframes y otros elementos de diseño conceptual.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2450">
                <a:tc>
                  <a:txBody>
                    <a:bodyPr/>
                    <a:p>
                      <a:pPr fontAlgn="ctr"/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Figma</a:t>
                      </a:r>
                      <a:endParaRPr lang="en-US" altLang="zh-CN" sz="1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Diseño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Un editor de gráficos vectoriales y una herramienta de prototipado. Es la opción estándar para diseñar interfaces de usuario (UI) y experiencias de usuario (UX) de manera colaborativa.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3085">
                <a:tc>
                  <a:txBody>
                    <a:bodyPr/>
                    <a:p>
                      <a:pPr fontAlgn="ctr"/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Visual Studio Code</a:t>
                      </a:r>
                      <a:endParaRPr lang="en-US" altLang="zh-CN" sz="1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Desarrollo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Un editor de código ligero, pero muy potente. Ofrece una amplia gama de extensiones, depuradores integrados y soporte para múltiples lenguajes de programación.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3085">
                <a:tc>
                  <a:txBody>
                    <a:bodyPr/>
                    <a:p>
                      <a:pPr fontAlgn="ctr"/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GitHub / GitLab</a:t>
                      </a:r>
                      <a:endParaRPr lang="en-US" altLang="zh-CN" sz="1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Desarrollo, Despliegue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Plataformas de control de versiones que permiten a los equipos colaborar en el código. Facilitan la revisión de código, la gestión de ramas y la automatización del despliegue.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3085">
                <a:tc>
                  <a:txBody>
                    <a:bodyPr/>
                    <a:p>
                      <a:pPr fontAlgn="ctr"/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Jenkins</a:t>
                      </a:r>
                      <a:endParaRPr lang="en-US" altLang="zh-CN" sz="1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Desarrollo, Pruebas, Despliegue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Un servidor de automatización de código abierto. Se utiliza para la Integración Continua y el Despliegue Continuo (CI/CD), automatizando la compilación, las pruebas y el despliegue del software.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2450">
                <a:tc>
                  <a:txBody>
                    <a:bodyPr/>
                    <a:p>
                      <a:pPr fontAlgn="ctr"/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Selenium</a:t>
                      </a:r>
                      <a:endParaRPr lang="en-US" altLang="zh-CN" sz="1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Pruebas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Un framework para la automatización de pruebas web. Permite escribir scripts que simulan la interacción de un usuario con el navegador, ideal para pruebas de regresión.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3085">
                <a:tc>
                  <a:txBody>
                    <a:bodyPr/>
                    <a:p>
                      <a:pPr fontAlgn="ctr"/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Docker</a:t>
                      </a:r>
                      <a:endParaRPr lang="en-US" altLang="zh-CN" sz="1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Despliegue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Una plataforma para empaquetar aplicaciones en contenedores. Asegura que el software funcione de manera consistente en cualquier entorno, ya sea de desarrollo, pruebas o producción.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3085">
                <a:tc>
                  <a:txBody>
                    <a:bodyPr/>
                    <a:p>
                      <a:pPr fontAlgn="ctr"/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Kubernetes</a:t>
                      </a:r>
                      <a:endParaRPr lang="en-US" altLang="zh-CN" sz="1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Despliegue, Mantenimiento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Un sistema de orquestación de contenedores. Se utiliza para gestionar y escalar aplicaciones empaquetadas en Docker a gran escala en un entorno de producción.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3085">
                <a:tc>
                  <a:txBody>
                    <a:bodyPr/>
                    <a:p>
                      <a:pPr fontAlgn="ctr"/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Arial" panose="020B0604020202020204"/>
                          <a:ea typeface="Arial" panose="020B0604020202020204"/>
                        </a:rPr>
                        <a:t>Zendesk</a:t>
                      </a:r>
                      <a:endParaRPr lang="en-US" altLang="zh-CN" sz="1800">
                        <a:solidFill>
                          <a:schemeClr val="tx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Mantenimiento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ctr"/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Arial" panose="020B0604020202020204"/>
                          <a:ea typeface="Arial" panose="020B0604020202020204"/>
                        </a:rPr>
                        <a:t>Un software de servicio de atención al cliente. Permite gestionar y rastrear los tickets de soporte enviados por los usuarios finales, facilitando la corrección de errores y el seguimiento de problemas.</a:t>
                      </a:r>
                      <a:endParaRPr lang="en-US" altLang="zh-CN" sz="1600">
                        <a:solidFill>
                          <a:schemeClr val="bg1"/>
                        </a:solidFill>
                        <a:latin typeface="Arial" panose="020B0604020202020204"/>
                        <a:ea typeface="Arial" panose="020B0604020202020204"/>
                      </a:endParaRPr>
                    </a:p>
                  </a:txBody>
                  <a:tcPr marL="28892" marR="28892" marT="19367" marB="19367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Cuadro de texto 1"/>
          <p:cNvSpPr txBox="1"/>
          <p:nvPr/>
        </p:nvSpPr>
        <p:spPr>
          <a:xfrm>
            <a:off x="6684010" y="0"/>
            <a:ext cx="7818120" cy="8301355"/>
          </a:xfrm>
          <a:prstGeom prst="rect">
            <a:avLst/>
          </a:prstGeom>
        </p:spPr>
        <p:txBody>
          <a:bodyPr>
            <a:noAutofit/>
          </a:bodyPr>
          <a:p>
            <a:pPr>
              <a:spcAft>
                <a:spcPct val="60000"/>
              </a:spcAft>
            </a:pPr>
            <a:r>
              <a:rPr lang="en-US" altLang="zh-CN" sz="3200" b="1">
                <a:solidFill>
                  <a:srgbClr val="FFC000"/>
                </a:solidFill>
              </a:rPr>
              <a:t>Fases de la Ingeniería de Software (con planteamiento del problema incluido)</a:t>
            </a:r>
            <a:endParaRPr lang="en-US" altLang="zh-CN" sz="3200" b="1">
              <a:solidFill>
                <a:srgbClr val="FFC000"/>
              </a:solidFill>
            </a:endParaRPr>
          </a:p>
          <a:p>
            <a:pPr>
              <a:spcAft>
                <a:spcPct val="60000"/>
              </a:spcAft>
            </a:pPr>
            <a:r>
              <a:rPr lang="es-ES" altLang="en-US" sz="3600">
                <a:solidFill>
                  <a:srgbClr val="FFFF00"/>
                </a:solidFill>
              </a:rPr>
              <a:t>1. </a:t>
            </a:r>
            <a:r>
              <a:rPr lang="en-US" altLang="zh-CN" sz="3600">
                <a:solidFill>
                  <a:srgbClr val="FFFF00"/>
                </a:solidFill>
              </a:rPr>
              <a:t>Identificación del Problema / Estudio de Viabilidad</a:t>
            </a:r>
            <a:endParaRPr lang="en-US" altLang="zh-CN" sz="3600">
              <a:solidFill>
                <a:srgbClr val="FFFF00"/>
              </a:solidFill>
            </a:endParaRPr>
          </a:p>
          <a:p>
            <a:pPr>
              <a:buAutoNum type="arabicPeriod"/>
            </a:pPr>
            <a:endParaRPr lang="en-US" altLang="zh-CN" sz="1600">
              <a:solidFill>
                <a:schemeClr val="bg1"/>
              </a:solidFill>
            </a:endParaRPr>
          </a:p>
          <a:p>
            <a:pPr lvl="1">
              <a:buFont typeface="Arial" panose="020B0604020202020204"/>
              <a:buChar char="◦"/>
            </a:pPr>
            <a:r>
              <a:rPr lang="en-US" altLang="zh-CN" sz="2400">
                <a:solidFill>
                  <a:srgbClr val="92D050"/>
                </a:solidFill>
              </a:rPr>
              <a:t>Descripción: </a:t>
            </a:r>
            <a:r>
              <a:rPr lang="en-US" altLang="zh-CN" sz="2400">
                <a:solidFill>
                  <a:schemeClr val="bg1"/>
                </a:solidFill>
              </a:rPr>
              <a:t>Se detecta una necesidad, un proceso ineficiente o una oportunidad de mejora. Se analiza si vale la pena resolverlo con software y si es factible técnica, económica y operativamente.</a:t>
            </a:r>
            <a:endParaRPr lang="en-US" altLang="zh-CN" sz="2400">
              <a:solidFill>
                <a:schemeClr val="bg1"/>
              </a:solidFill>
            </a:endParaRPr>
          </a:p>
          <a:p>
            <a:pPr lvl="1">
              <a:buFont typeface="Arial" panose="020B0604020202020204"/>
              <a:buChar char="◦"/>
            </a:pPr>
            <a:endParaRPr lang="en-US" altLang="zh-CN" sz="2400">
              <a:solidFill>
                <a:schemeClr val="bg1"/>
              </a:solidFill>
            </a:endParaRPr>
          </a:p>
          <a:p>
            <a:pPr lvl="1">
              <a:buFont typeface="Arial" panose="020B0604020202020204"/>
              <a:buChar char="◦"/>
            </a:pPr>
            <a:r>
              <a:rPr lang="en-US" altLang="zh-CN" sz="2400">
                <a:solidFill>
                  <a:srgbClr val="92D050"/>
                </a:solidFill>
              </a:rPr>
              <a:t>Documentación:</a:t>
            </a:r>
            <a:endParaRPr lang="en-US" altLang="zh-CN" sz="2400">
              <a:solidFill>
                <a:srgbClr val="92D050"/>
              </a:solidFill>
            </a:endParaRPr>
          </a:p>
          <a:p>
            <a:pPr lvl="1">
              <a:buFont typeface="Arial" panose="020B0604020202020204"/>
              <a:buChar char="◦"/>
            </a:pPr>
            <a:endParaRPr lang="en-US" altLang="zh-CN" sz="2400">
              <a:solidFill>
                <a:schemeClr val="bg1"/>
              </a:solidFill>
            </a:endParaRPr>
          </a:p>
          <a:p>
            <a:pPr lvl="2">
              <a:buFont typeface="Arial" panose="020B0604020202020204"/>
              <a:buChar char="•"/>
            </a:pPr>
            <a:r>
              <a:rPr lang="en-US" altLang="zh-CN" sz="2400">
                <a:solidFill>
                  <a:schemeClr val="bg1"/>
                </a:solidFill>
              </a:rPr>
              <a:t>Documento de Viabilidad o Estudio de Factibilidad.</a:t>
            </a:r>
            <a:endParaRPr lang="en-US" altLang="zh-CN" sz="2400">
              <a:solidFill>
                <a:schemeClr val="bg1"/>
              </a:solidFill>
            </a:endParaRPr>
          </a:p>
          <a:p>
            <a:pPr lvl="2">
              <a:buFont typeface="Arial" panose="020B0604020202020204"/>
              <a:buChar char="•"/>
            </a:pPr>
            <a:endParaRPr lang="en-US" altLang="zh-CN" sz="2400">
              <a:solidFill>
                <a:schemeClr val="bg1"/>
              </a:solidFill>
            </a:endParaRPr>
          </a:p>
          <a:p>
            <a:pPr lvl="2">
              <a:buFont typeface="Arial" panose="020B0604020202020204"/>
              <a:buChar char="•"/>
            </a:pPr>
            <a:r>
              <a:rPr lang="en-US" altLang="zh-CN" sz="2400">
                <a:solidFill>
                  <a:schemeClr val="bg1"/>
                </a:solidFill>
              </a:rPr>
              <a:t>Caso de Negocio (Business Case).</a:t>
            </a:r>
            <a:endParaRPr lang="en-US" altLang="zh-CN" sz="2400">
              <a:solidFill>
                <a:schemeClr val="bg1"/>
              </a:solidFill>
            </a:endParaRPr>
          </a:p>
          <a:p>
            <a:pPr lvl="2">
              <a:buFont typeface="Arial" panose="020B0604020202020204"/>
              <a:buChar char="•"/>
            </a:pPr>
            <a:endParaRPr lang="en-US" altLang="zh-CN" sz="2400">
              <a:solidFill>
                <a:schemeClr val="bg1"/>
              </a:solidFill>
            </a:endParaRPr>
          </a:p>
          <a:p>
            <a:pPr lvl="1">
              <a:buFont typeface="Arial" panose="020B0604020202020204"/>
              <a:buChar char="◦"/>
            </a:pPr>
            <a:r>
              <a:rPr lang="en-US" altLang="zh-CN" sz="2400">
                <a:solidFill>
                  <a:srgbClr val="92D050"/>
                </a:solidFill>
              </a:rPr>
              <a:t>Herramientas:</a:t>
            </a:r>
            <a:r>
              <a:rPr lang="en-US" altLang="zh-CN" sz="2400">
                <a:solidFill>
                  <a:schemeClr val="bg1"/>
                </a:solidFill>
              </a:rPr>
              <a:t> Entrevistas, análisis de procesos, encuestas, matrices costo-beneficio</a:t>
            </a:r>
            <a:endParaRPr lang="en-US" altLang="zh-CN" sz="2400">
              <a:solidFill>
                <a:schemeClr val="bg1"/>
              </a:solidFill>
            </a:endParaRPr>
          </a:p>
        </p:txBody>
      </p:sp>
      <p:pic>
        <p:nvPicPr>
          <p:cNvPr id="3" name="Imagen 2" descr="Definición del problem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1435"/>
            <a:ext cx="6684645" cy="82816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351599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470553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s-MX" altLang="en-US" sz="445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2. </a:t>
            </a:r>
            <a:r>
              <a:rPr lang="en-US" sz="445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Fase de Requisitos</a:t>
            </a:r>
            <a:endParaRPr lang="en-US" sz="445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4519493"/>
            <a:ext cx="130428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Esta es la fase inicial donde se define qué necesita el software. Es como hacer un boceto de la casa antes de empezar a construir. Se interactúa con el cliente y los stakeholders para comprender sus necesidades, problemas y las funcionalidades esperadas del sistema.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863352"/>
            <a:ext cx="13042821" cy="1730812"/>
          </a:xfrm>
          <a:prstGeom prst="roundRect">
            <a:avLst>
              <a:gd name="adj" fmla="val 1966"/>
            </a:avLst>
          </a:prstGeom>
          <a:solidFill>
            <a:srgbClr val="1F1F1F"/>
          </a:solidFill>
          <a:ln w="30480">
            <a:solidFill>
              <a:srgbClr val="575757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93790" y="5863352"/>
            <a:ext cx="60960" cy="1730812"/>
          </a:xfrm>
          <a:prstGeom prst="roundRect">
            <a:avLst>
              <a:gd name="adj" fmla="val 55814"/>
            </a:avLst>
          </a:prstGeom>
          <a:solidFill>
            <a:srgbClr val="F5F547"/>
          </a:solidFill>
        </p:spPr>
      </p:sp>
      <p:sp>
        <p:nvSpPr>
          <p:cNvPr id="7" name="Text 4"/>
          <p:cNvSpPr/>
          <p:nvPr/>
        </p:nvSpPr>
        <p:spPr>
          <a:xfrm>
            <a:off x="1112044" y="612064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Descripción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112044" y="6611064"/>
            <a:ext cx="12467273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 recopilan, analizan y documentan los requisitos funcionales (lo que el sistema debe hacer) y no funcionales (cómo debe hacerlo, por ejemplo, rendimiento y seguridad).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9461" y="353139"/>
            <a:ext cx="5650468" cy="4013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40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Documentación en Fase de Requisitos</a:t>
            </a:r>
            <a:endParaRPr lang="en-US" sz="4000" dirty="0">
              <a:solidFill>
                <a:srgbClr val="FEFEFE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49580" y="1011555"/>
            <a:ext cx="6801485" cy="2818130"/>
          </a:xfrm>
          <a:prstGeom prst="roundRect">
            <a:avLst>
              <a:gd name="adj" fmla="val 2038"/>
            </a:avLst>
          </a:prstGeom>
          <a:solidFill>
            <a:srgbClr val="3E3E3E"/>
          </a:solidFill>
        </p:spPr>
      </p:sp>
      <p:sp>
        <p:nvSpPr>
          <p:cNvPr id="4" name="Text 2"/>
          <p:cNvSpPr/>
          <p:nvPr/>
        </p:nvSpPr>
        <p:spPr>
          <a:xfrm>
            <a:off x="577810" y="1139666"/>
            <a:ext cx="3957876" cy="2006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8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Especificación de Requisitos de Software </a:t>
            </a:r>
            <a:endParaRPr lang="en-US" sz="2800" dirty="0">
              <a:solidFill>
                <a:srgbClr val="F5F547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77850" y="1417320"/>
            <a:ext cx="6544945" cy="2213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 documento más importante de esta fase. Detalla de forma completa y sin ambigüedades todos los requisitos del sistema.</a:t>
            </a:r>
            <a:endParaRPr lang="en-US" sz="2400" dirty="0">
              <a:solidFill>
                <a:schemeClr val="bg1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7379335" y="885190"/>
            <a:ext cx="6801485" cy="2940685"/>
          </a:xfrm>
          <a:prstGeom prst="roundRect">
            <a:avLst>
              <a:gd name="adj" fmla="val 2038"/>
            </a:avLst>
          </a:prstGeom>
          <a:solidFill>
            <a:srgbClr val="3E3E3E"/>
          </a:solidFill>
        </p:spPr>
        <p:txBody>
          <a:bodyPr/>
          <a:p>
            <a:r>
              <a:rPr lang="en-US" altLang="es-MX" sz="2800">
                <a:solidFill>
                  <a:srgbClr val="FFFF00"/>
                </a:solidFill>
              </a:rPr>
              <a:t>Historias de Usuario</a:t>
            </a:r>
            <a:endParaRPr lang="en-US" altLang="es-MX" sz="2800">
              <a:solidFill>
                <a:srgbClr val="FFFF00"/>
              </a:solidFill>
            </a:endParaRPr>
          </a:p>
          <a:p>
            <a:endParaRPr lang="en-US" altLang="es-MX"/>
          </a:p>
          <a:p>
            <a:r>
              <a:rPr lang="en-US" altLang="es-MX" sz="2800">
                <a:solidFill>
                  <a:schemeClr val="bg1"/>
                </a:solidFill>
              </a:rPr>
              <a:t>Usadas en metodolog</a:t>
            </a:r>
            <a:r>
              <a:rPr lang="en-US" altLang="en-US" sz="2800">
                <a:solidFill>
                  <a:schemeClr val="bg1"/>
                </a:solidFill>
              </a:rPr>
              <a:t>í</a:t>
            </a:r>
            <a:r>
              <a:rPr lang="en-US" altLang="es-MX" sz="2800">
                <a:solidFill>
                  <a:schemeClr val="bg1"/>
                </a:solidFill>
              </a:rPr>
              <a:t>as </a:t>
            </a:r>
            <a:r>
              <a:rPr lang="" altLang="en-US" sz="2800">
                <a:solidFill>
                  <a:schemeClr val="bg1"/>
                </a:solidFill>
              </a:rPr>
              <a:t>Á</a:t>
            </a:r>
            <a:r>
              <a:rPr lang="en-US" altLang="es-MX" sz="2800">
                <a:solidFill>
                  <a:schemeClr val="bg1"/>
                </a:solidFill>
              </a:rPr>
              <a:t>giles, describen una funcionalidad desde la perspectiva del usuario final ("Como un [tipo de usuario], quiero [una funcionalidad], para [alcanzar un objetivo]").</a:t>
            </a:r>
            <a:endParaRPr lang="en-US" altLang="es-MX" sz="2800">
              <a:solidFill>
                <a:schemeClr val="bg1"/>
              </a:solidFill>
            </a:endParaRPr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1"/>
          <a:srcRect l="5050" t="17115" r="6230" b="15492"/>
          <a:stretch>
            <a:fillRect/>
          </a:stretch>
        </p:blipFill>
        <p:spPr>
          <a:xfrm>
            <a:off x="4535805" y="4086860"/>
            <a:ext cx="4819650" cy="38481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0440" y="356592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s-ES" altLang="en-US" sz="4450" dirty="0">
                <a:solidFill>
                  <a:srgbClr val="FFC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3. </a:t>
            </a:r>
            <a:r>
              <a:rPr lang="en-US" sz="4450" dirty="0">
                <a:solidFill>
                  <a:srgbClr val="FFC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Fase de Diseño</a:t>
            </a:r>
            <a:endParaRPr lang="en-US" sz="4450" dirty="0">
              <a:solidFill>
                <a:srgbClr val="FFC0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1650008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Una vez que se tienen los requisitos, se planifica la arquitectura del sistema y cómo se va a construir. Aquí se decide cómo se verán las cosas, cómo funcionarán internamente y cómo se conectarán entre sí.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536575" y="4082415"/>
            <a:ext cx="7556500" cy="3161665"/>
          </a:xfrm>
          <a:prstGeom prst="roundRect">
            <a:avLst>
              <a:gd name="adj" fmla="val 1385"/>
            </a:avLst>
          </a:prstGeom>
          <a:solidFill>
            <a:srgbClr val="1F1F1F"/>
          </a:solidFill>
          <a:ln w="30480">
            <a:solidFill>
              <a:srgbClr val="575757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 flipH="1">
            <a:off x="782320" y="4083050"/>
            <a:ext cx="76200" cy="3427730"/>
          </a:xfrm>
          <a:prstGeom prst="roundRect">
            <a:avLst>
              <a:gd name="adj" fmla="val 55814"/>
            </a:avLst>
          </a:prstGeom>
          <a:solidFill>
            <a:srgbClr val="F5F547"/>
          </a:solidFill>
        </p:spPr>
      </p:sp>
      <p:sp>
        <p:nvSpPr>
          <p:cNvPr id="7" name="Text 4"/>
          <p:cNvSpPr/>
          <p:nvPr/>
        </p:nvSpPr>
        <p:spPr>
          <a:xfrm>
            <a:off x="1112044" y="4340185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FFC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Descripción</a:t>
            </a:r>
            <a:endParaRPr lang="en-US" sz="2800" dirty="0">
              <a:solidFill>
                <a:srgbClr val="FFC0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112044" y="4830604"/>
            <a:ext cx="6980873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 crea un plano detallado para el sistema. Esto incluye el diseño de la arquitectura (componentes principales y sus interacciones), el diseño de la base de datos (tablas y relaciones), y el diseño de la interfaz de usuario (UI/UX).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87135"/>
            <a:ext cx="9088041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s-ES" altLang="en-US" sz="4450" dirty="0">
                <a:solidFill>
                  <a:srgbClr val="FFC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4. </a:t>
            </a:r>
            <a:r>
              <a:rPr lang="en-US" sz="4450" dirty="0">
                <a:solidFill>
                  <a:srgbClr val="FFC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Documentación en Fase de Diseño</a:t>
            </a:r>
            <a:endParaRPr lang="en-US" sz="4450" dirty="0">
              <a:solidFill>
                <a:srgbClr val="FFC0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93790" y="2659142"/>
            <a:ext cx="4196358" cy="2940010"/>
          </a:xfrm>
          <a:prstGeom prst="roundRect">
            <a:avLst>
              <a:gd name="adj" fmla="val 1157"/>
            </a:avLst>
          </a:prstGeom>
          <a:solidFill>
            <a:srgbClr val="3E3E3E"/>
          </a:solidFill>
        </p:spPr>
      </p:sp>
      <p:sp>
        <p:nvSpPr>
          <p:cNvPr id="4" name="Shape 2"/>
          <p:cNvSpPr/>
          <p:nvPr/>
        </p:nvSpPr>
        <p:spPr>
          <a:xfrm>
            <a:off x="1020604" y="2885956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F5F547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7770" y="3034784"/>
            <a:ext cx="306110" cy="38266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0604" y="3793212"/>
            <a:ext cx="3742730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Documento de Diseño del Sistema (DDS)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0604" y="4637961"/>
            <a:ext cx="3742730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Describe la arquitectura de alto nivel del software.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2659142"/>
            <a:ext cx="4196358" cy="2940010"/>
          </a:xfrm>
          <a:prstGeom prst="roundRect">
            <a:avLst>
              <a:gd name="adj" fmla="val 1157"/>
            </a:avLst>
          </a:prstGeom>
          <a:solidFill>
            <a:srgbClr val="3E3E3E"/>
          </a:solidFill>
        </p:spPr>
      </p:sp>
      <p:sp>
        <p:nvSpPr>
          <p:cNvPr id="9" name="Shape 6"/>
          <p:cNvSpPr/>
          <p:nvPr/>
        </p:nvSpPr>
        <p:spPr>
          <a:xfrm>
            <a:off x="5443776" y="2885956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F5F547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942" y="3034784"/>
            <a:ext cx="306110" cy="38266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43776" y="3793212"/>
            <a:ext cx="343340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Modelos de Base de Datos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43776" y="4283631"/>
            <a:ext cx="3742730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Diagramas de entidad-relación (ERD) que muestran la estructura de los datos.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133" y="2659142"/>
            <a:ext cx="4196358" cy="2940010"/>
          </a:xfrm>
          <a:prstGeom prst="roundRect">
            <a:avLst>
              <a:gd name="adj" fmla="val 1157"/>
            </a:avLst>
          </a:prstGeom>
          <a:solidFill>
            <a:srgbClr val="3E3E3E"/>
          </a:solidFill>
        </p:spPr>
      </p:sp>
      <p:sp>
        <p:nvSpPr>
          <p:cNvPr id="14" name="Shape 10"/>
          <p:cNvSpPr/>
          <p:nvPr/>
        </p:nvSpPr>
        <p:spPr>
          <a:xfrm>
            <a:off x="9866948" y="2885956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F5F547"/>
          </a:solidFill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114" y="3034784"/>
            <a:ext cx="306110" cy="38266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66948" y="3793212"/>
            <a:ext cx="3030141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Wireframes y Mockups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66948" y="4283631"/>
            <a:ext cx="3742730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Representaciones visuales de la interfaz de usuario.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6962" y="358973"/>
            <a:ext cx="5402461" cy="4080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s-ES" altLang="en-US" sz="28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5. </a:t>
            </a:r>
            <a:r>
              <a:rPr lang="en-US" sz="28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Fase de Desarrollo/Implementación</a:t>
            </a:r>
            <a:endParaRPr lang="en-US" sz="280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6962" y="1028105"/>
            <a:ext cx="13716476" cy="2089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2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Esta es la fase de la programación.</a:t>
            </a:r>
            <a:endParaRPr lang="en-US" sz="26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1600"/>
              </a:lnSpc>
              <a:buNone/>
            </a:pPr>
            <a:endParaRPr lang="en-US" sz="26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1600"/>
              </a:lnSpc>
              <a:buNone/>
            </a:pPr>
            <a:r>
              <a:rPr lang="en-US" sz="2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Los desarrolladores escriben el </a:t>
            </a:r>
            <a:endParaRPr lang="en-US" sz="26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1600"/>
              </a:lnSpc>
              <a:buNone/>
            </a:pPr>
            <a:endParaRPr lang="en-US" sz="26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1600"/>
              </a:lnSpc>
              <a:buNone/>
            </a:pPr>
            <a:r>
              <a:rPr lang="en-US" sz="2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código, siguiendo las directrices </a:t>
            </a:r>
            <a:endParaRPr lang="en-US" sz="26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1600"/>
              </a:lnSpc>
              <a:buNone/>
            </a:pPr>
            <a:endParaRPr lang="en-US" sz="26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1600"/>
              </a:lnSpc>
              <a:buNone/>
            </a:pPr>
            <a:r>
              <a:rPr lang="en-US" sz="2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del diseño.</a:t>
            </a:r>
            <a:endParaRPr lang="en-US" sz="26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5930" y="2693670"/>
            <a:ext cx="1958340" cy="9937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6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Descripción</a:t>
            </a:r>
            <a:r>
              <a:rPr lang="en-US" sz="26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:</a:t>
            </a:r>
            <a:endParaRPr lang="en-US" sz="2600" dirty="0">
              <a:solidFill>
                <a:srgbClr val="FEFEFE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55930" y="3246755"/>
            <a:ext cx="6699250" cy="12947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 traduce el diseño en código 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ejecutable. Se construyen los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diferentes módulos y </a:t>
            </a: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componentes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del software.</a:t>
            </a:r>
            <a:endParaRPr lang="en-US" sz="22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4874260"/>
            <a:ext cx="2426970" cy="9937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Documentación necesaria</a:t>
            </a:r>
            <a:r>
              <a:rPr lang="en-US" sz="24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:</a:t>
            </a:r>
            <a:endParaRPr lang="en-US" sz="2400" dirty="0">
              <a:solidFill>
                <a:srgbClr val="FEFEFE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8470" y="5499735"/>
            <a:ext cx="6699250" cy="8470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SzPct val="100000"/>
              <a:buNone/>
            </a:pPr>
            <a:r>
              <a:rPr lang="en-US" sz="2000" dirty="0">
                <a:solidFill>
                  <a:srgbClr val="F5F5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Comentarios de Código:</a:t>
            </a: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SzPct val="100000"/>
              <a:buNone/>
            </a:pP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Explicaciones dentro del código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SzPct val="100000"/>
              <a:buNone/>
            </a:pP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que aclaran la lógica y la 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SzPct val="100000"/>
              <a:buNone/>
            </a:pP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función de las secciones.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58470" y="6797040"/>
            <a:ext cx="6699250" cy="8470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SzPct val="100000"/>
              <a:buNone/>
            </a:pPr>
            <a:r>
              <a:rPr lang="en-US" sz="2000" dirty="0">
                <a:solidFill>
                  <a:srgbClr val="F5F5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Historial de Control de Versiones:</a:t>
            </a: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SzPct val="100000"/>
              <a:buNone/>
            </a:pP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 registro de todos los cambios 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ct val="100000"/>
              </a:lnSpc>
              <a:buSzPct val="100000"/>
              <a:buNone/>
            </a:pP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realizados en el código (usando Git).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91557" y="501333"/>
            <a:ext cx="6699052" cy="669905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56962" y="8572381"/>
            <a:ext cx="2539008" cy="2447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Aplicaciones/Herramientas: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456962" y="9013031"/>
            <a:ext cx="13716476" cy="2089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Visual Studio Code / IntelliJ IDEA: Entornos de desarrollo integrados (IDE) muy populares.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456962" y="9267587"/>
            <a:ext cx="13716476" cy="2089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GitHub / GitLab / Bitbucket: Plataformas para alojar y gestionar el control de versiones del código.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456962" y="9522143"/>
            <a:ext cx="13716476" cy="2089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Jenkins / GitHub Actions: Herramientas de Integración Continua/Despliegue Continuo (CI/CD) que automatizan la compilación y pruebas del código.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91238" y="612577"/>
            <a:ext cx="4321016" cy="54006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s-ES" altLang="en-US" sz="34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6. </a:t>
            </a:r>
            <a:r>
              <a:rPr lang="en-US" sz="34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Fase de Pruebas</a:t>
            </a:r>
            <a:endParaRPr lang="en-US" sz="340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091238" y="1259443"/>
            <a:ext cx="7934325" cy="5531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 objetivo de esta fase es encontrar errores y validar que el software cumple con los requisitos. No se trata solo de que funcione, sino de que funcione bien.</a:t>
            </a:r>
            <a:endParaRPr lang="en-US" sz="13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8" y="2159437"/>
            <a:ext cx="864156" cy="103703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128153" y="2332196"/>
            <a:ext cx="2160508" cy="27003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Pruebas Unitarias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7128153" y="2705933"/>
            <a:ext cx="6897410" cy="2765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Verifican módulos individuales del código</a:t>
            </a:r>
            <a:endParaRPr lang="en-US" sz="13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8" y="3196471"/>
            <a:ext cx="864156" cy="103703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128153" y="3369231"/>
            <a:ext cx="2311837" cy="27003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Pruebas de Integración</a:t>
            </a:r>
            <a:endParaRPr lang="en-US" sz="1700" dirty="0"/>
          </a:p>
        </p:txBody>
      </p:sp>
      <p:sp>
        <p:nvSpPr>
          <p:cNvPr id="10" name="Text 5"/>
          <p:cNvSpPr/>
          <p:nvPr/>
        </p:nvSpPr>
        <p:spPr>
          <a:xfrm>
            <a:off x="7128153" y="3742968"/>
            <a:ext cx="6897410" cy="2765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Comprueban cómo interactúan los módulos</a:t>
            </a:r>
            <a:endParaRPr lang="en-US" sz="13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238" y="4233505"/>
            <a:ext cx="864156" cy="103703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128153" y="4406265"/>
            <a:ext cx="2160508" cy="27003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Pruebas de Sistema</a:t>
            </a:r>
            <a:endParaRPr lang="en-US" sz="1700" dirty="0"/>
          </a:p>
        </p:txBody>
      </p:sp>
      <p:sp>
        <p:nvSpPr>
          <p:cNvPr id="13" name="Text 7"/>
          <p:cNvSpPr/>
          <p:nvPr/>
        </p:nvSpPr>
        <p:spPr>
          <a:xfrm>
            <a:off x="7128153" y="4780002"/>
            <a:ext cx="6897410" cy="2765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Evalúan el sistema completo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6091238" y="5529739"/>
            <a:ext cx="3213616" cy="3240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Documentación necesaria:</a:t>
            </a:r>
            <a:endParaRPr lang="en-US" sz="2000" dirty="0"/>
          </a:p>
        </p:txBody>
      </p:sp>
      <p:sp>
        <p:nvSpPr>
          <p:cNvPr id="15" name="Text 9"/>
          <p:cNvSpPr/>
          <p:nvPr/>
        </p:nvSpPr>
        <p:spPr>
          <a:xfrm>
            <a:off x="6091238" y="6113026"/>
            <a:ext cx="7934325" cy="5531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SzPct val="100000"/>
              <a:buNone/>
            </a:pPr>
            <a:r>
              <a:rPr lang="en-US" sz="1350" dirty="0">
                <a:solidFill>
                  <a:srgbClr val="F5F5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Plan de Pruebas:</a:t>
            </a:r>
            <a:r>
              <a:rPr lang="en-US" sz="13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Un documento que describe el alcance, los objetivos, los recursos y el cronograma de la fase de pruebas.</a:t>
            </a:r>
            <a:endParaRPr lang="en-US" sz="1350" dirty="0"/>
          </a:p>
        </p:txBody>
      </p:sp>
      <p:sp>
        <p:nvSpPr>
          <p:cNvPr id="16" name="Text 10"/>
          <p:cNvSpPr/>
          <p:nvPr/>
        </p:nvSpPr>
        <p:spPr>
          <a:xfrm>
            <a:off x="6091238" y="6726674"/>
            <a:ext cx="7934325" cy="2765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SzPct val="100000"/>
              <a:buNone/>
            </a:pPr>
            <a:r>
              <a:rPr lang="en-US" sz="1350" dirty="0">
                <a:solidFill>
                  <a:srgbClr val="F5F5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Casos de Prueba:</a:t>
            </a:r>
            <a:r>
              <a:rPr lang="en-US" sz="13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Una serie de pasos a seguir para verificar una funcionalidad específica.</a:t>
            </a:r>
            <a:endParaRPr lang="en-US" sz="1350" dirty="0"/>
          </a:p>
        </p:txBody>
      </p:sp>
      <p:sp>
        <p:nvSpPr>
          <p:cNvPr id="17" name="Text 11"/>
          <p:cNvSpPr/>
          <p:nvPr/>
        </p:nvSpPr>
        <p:spPr>
          <a:xfrm>
            <a:off x="6091238" y="7063740"/>
            <a:ext cx="7934325" cy="5531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SzPct val="100000"/>
              <a:buNone/>
            </a:pPr>
            <a:r>
              <a:rPr lang="en-US" sz="1350" dirty="0">
                <a:solidFill>
                  <a:srgbClr val="F5F5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Reporte de Errores (Bug Report):</a:t>
            </a:r>
            <a:r>
              <a:rPr lang="en-US" sz="13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Documento que describe un error encontrado, sus pasos para reproducirlo y su impacto.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91828"/>
            <a:ext cx="7167205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s-ES" altLang="en-US" sz="445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7. </a:t>
            </a:r>
            <a:r>
              <a:rPr lang="en-US" sz="445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Herramientas para Pruebas</a:t>
            </a:r>
            <a:endParaRPr lang="en-US" sz="445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2340769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44253" y="2475428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Automatización</a:t>
            </a:r>
            <a:endParaRPr lang="en-US" sz="220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6" name="Text 2"/>
          <p:cNvSpPr/>
          <p:nvPr/>
        </p:nvSpPr>
        <p:spPr>
          <a:xfrm>
            <a:off x="1644253" y="2965847"/>
            <a:ext cx="6705957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Selenium / Cypress: Herramientas de automatización para pruebas web.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4145280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644253" y="4279940"/>
            <a:ext cx="309526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Seguimiento de Errores</a:t>
            </a:r>
            <a:endParaRPr lang="en-US" sz="220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9" name="Text 4"/>
          <p:cNvSpPr/>
          <p:nvPr/>
        </p:nvSpPr>
        <p:spPr>
          <a:xfrm>
            <a:off x="1644253" y="4770358"/>
            <a:ext cx="6705957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Jira / Bugzilla: Sistemas de seguimiento de errores para gestionar y priorizar los defectos encontrados.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5949791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644253" y="6084451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Pruebas Unitarias</a:t>
            </a:r>
            <a:endParaRPr lang="en-US" sz="220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1644253" y="6574869"/>
            <a:ext cx="6705957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Jest / Mocha: Frameworks para pruebas </a:t>
            </a:r>
            <a:endParaRPr lang="en-US" sz="175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unitarias en JavaScript.</a:t>
            </a:r>
            <a:endParaRPr lang="en-US" sz="175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1064*536"/>
  <p:tag name="TABLE_ENDDRAG_RECT" val="57*63*1064*53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7640</Words>
  <Application>WPS Presentation</Application>
  <PresentationFormat>On-screen Show (16:9)</PresentationFormat>
  <Paragraphs>260</Paragraphs>
  <Slides>12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9" baseType="lpstr">
      <vt:lpstr>Arial</vt:lpstr>
      <vt:lpstr>SimSun</vt:lpstr>
      <vt:lpstr>Wingdings</vt:lpstr>
      <vt:lpstr>Instrument Sans Medium</vt:lpstr>
      <vt:lpstr>Instrument Sans Medium</vt:lpstr>
      <vt:lpstr>Instrument Sans Medium</vt:lpstr>
      <vt:lpstr>Arial</vt:lpstr>
      <vt:lpstr>Open Sans</vt:lpstr>
      <vt:lpstr>Liberation Mono</vt:lpstr>
      <vt:lpstr>Open Sans</vt:lpstr>
      <vt:lpstr>Open Sans</vt:lpstr>
      <vt:lpstr>Calibri</vt:lpstr>
      <vt:lpstr>Microsoft YaHei</vt:lpstr>
      <vt:lpstr>Arial Unicode MS</vt:lpstr>
      <vt:lpstr>等线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GUADALUPE FLORES DIAZ</cp:lastModifiedBy>
  <cp:revision>2</cp:revision>
  <dcterms:created xsi:type="dcterms:W3CDTF">2025-08-22T20:37:00Z</dcterms:created>
  <dcterms:modified xsi:type="dcterms:W3CDTF">2025-08-24T18:54:03Z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8941C47E5FD14C3D8258113C19E1314C_12</vt:lpwstr>
  </property>
  <property fmtid="{D5CDD505-2E9C-101B-9397-08002B2CF9AE}" pid="3" name="KSOProductBuildVer">
    <vt:lpwstr>2058-12.2.0.21931</vt:lpwstr>
  </property>
</Properties>
</file>